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embeddedFontLst>
    <p:embeddedFont>
      <p:font typeface="Cousine" panose="02070709020205020404" pitchFamily="49" charset="0"/>
      <p:regular r:id="rId23"/>
      <p:bold r:id="rId24"/>
    </p:embeddedFont>
    <p:embeddedFont>
      <p:font typeface="Inter" panose="02000503000000020004"/>
      <p:regular r:id="rId2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09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1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28" y="97997"/>
            <a:ext cx="8974547" cy="4947506"/>
          </a:xfrm>
          <a:prstGeom prst="roundRect">
            <a:avLst>
              <a:gd name="adj" fmla="val 2233"/>
            </a:avLst>
          </a:prstGeom>
          <a:noFill/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r="19" b="193"/>
          <a:stretch/>
        </p:blipFill>
        <p:spPr>
          <a:xfrm>
            <a:off x="83007" y="107549"/>
            <a:ext cx="8972826" cy="4937954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84728" y="97997"/>
            <a:ext cx="8974547" cy="4947506"/>
          </a:xfrm>
          <a:prstGeom prst="roundRect">
            <a:avLst>
              <a:gd name="adj" fmla="val 2233"/>
            </a:avLst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544964" y="558230"/>
            <a:ext cx="8054080" cy="40270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4"/>
          <p:cNvSpPr/>
          <p:nvPr/>
        </p:nvSpPr>
        <p:spPr>
          <a:xfrm>
            <a:off x="544963" y="558230"/>
            <a:ext cx="8054080" cy="16683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4963" y="558230"/>
            <a:ext cx="1862596" cy="166834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7139962" y="558230"/>
            <a:ext cx="1459083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6"/>
          <p:cNvSpPr/>
          <p:nvPr/>
        </p:nvSpPr>
        <p:spPr>
          <a:xfrm>
            <a:off x="7139964" y="552477"/>
            <a:ext cx="14620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 / 20 - MODELO COMERCIAL</a:t>
            </a:r>
            <a:endParaRPr lang="en-US" sz="646" dirty="0"/>
          </a:p>
        </p:txBody>
      </p:sp>
      <p:sp>
        <p:nvSpPr>
          <p:cNvPr id="11" name="Shape 7"/>
          <p:cNvSpPr/>
          <p:nvPr/>
        </p:nvSpPr>
        <p:spPr>
          <a:xfrm>
            <a:off x="544963" y="840123"/>
            <a:ext cx="8054080" cy="37451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8"/>
          <p:cNvSpPr/>
          <p:nvPr/>
        </p:nvSpPr>
        <p:spPr>
          <a:xfrm>
            <a:off x="544961" y="1547731"/>
            <a:ext cx="3911981" cy="232993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Shape 9"/>
          <p:cNvSpPr/>
          <p:nvPr/>
        </p:nvSpPr>
        <p:spPr>
          <a:xfrm>
            <a:off x="544961" y="1547731"/>
            <a:ext cx="3911981" cy="119085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0"/>
          <p:cNvSpPr/>
          <p:nvPr/>
        </p:nvSpPr>
        <p:spPr>
          <a:xfrm>
            <a:off x="544960" y="1541978"/>
            <a:ext cx="391198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99"/>
              </a:lnSpc>
              <a:buNone/>
            </a:pPr>
            <a:r>
              <a:rPr lang="en-US" sz="3658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3658" dirty="0"/>
          </a:p>
        </p:txBody>
      </p:sp>
      <p:sp>
        <p:nvSpPr>
          <p:cNvPr id="15" name="Shape 11"/>
          <p:cNvSpPr/>
          <p:nvPr/>
        </p:nvSpPr>
        <p:spPr>
          <a:xfrm>
            <a:off x="544961" y="2922678"/>
            <a:ext cx="3290667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2"/>
          <p:cNvSpPr/>
          <p:nvPr/>
        </p:nvSpPr>
        <p:spPr>
          <a:xfrm>
            <a:off x="544960" y="2922678"/>
            <a:ext cx="3290667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Modelo para abrir conversas estratégicas sobre novos mercados, mudanças econômicas e oportunidades para empresas brasileiras.</a:t>
            </a:r>
            <a:endParaRPr lang="en-US" sz="947" dirty="0"/>
          </a:p>
        </p:txBody>
      </p:sp>
      <p:sp>
        <p:nvSpPr>
          <p:cNvPr id="17" name="Shape 13"/>
          <p:cNvSpPr/>
          <p:nvPr/>
        </p:nvSpPr>
        <p:spPr>
          <a:xfrm>
            <a:off x="544961" y="3641792"/>
            <a:ext cx="2036532" cy="23586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8" name="Shape 14"/>
          <p:cNvSpPr/>
          <p:nvPr/>
        </p:nvSpPr>
        <p:spPr>
          <a:xfrm>
            <a:off x="545364" y="3664803"/>
            <a:ext cx="540774" cy="212858"/>
          </a:xfrm>
          <a:prstGeom prst="roundRect">
            <a:avLst>
              <a:gd name="adj" fmla="val 51886658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5"/>
          <p:cNvSpPr/>
          <p:nvPr/>
        </p:nvSpPr>
        <p:spPr>
          <a:xfrm>
            <a:off x="665003" y="3716579"/>
            <a:ext cx="30003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BRASIL</a:t>
            </a:r>
            <a:endParaRPr lang="en-US" sz="559" dirty="0"/>
          </a:p>
        </p:txBody>
      </p:sp>
      <p:sp>
        <p:nvSpPr>
          <p:cNvPr id="20" name="Shape 16"/>
          <p:cNvSpPr/>
          <p:nvPr/>
        </p:nvSpPr>
        <p:spPr>
          <a:xfrm>
            <a:off x="1155351" y="3664803"/>
            <a:ext cx="690350" cy="212858"/>
          </a:xfrm>
          <a:prstGeom prst="roundRect">
            <a:avLst>
              <a:gd name="adj" fmla="val 51886658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7"/>
          <p:cNvSpPr/>
          <p:nvPr/>
        </p:nvSpPr>
        <p:spPr>
          <a:xfrm>
            <a:off x="1277153" y="3716579"/>
            <a:ext cx="442913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INOVAÇÃO</a:t>
            </a:r>
            <a:endParaRPr lang="en-US" sz="559" dirty="0"/>
          </a:p>
        </p:txBody>
      </p:sp>
      <p:sp>
        <p:nvSpPr>
          <p:cNvPr id="22" name="Shape 18"/>
          <p:cNvSpPr/>
          <p:nvPr/>
        </p:nvSpPr>
        <p:spPr>
          <a:xfrm>
            <a:off x="1914332" y="3664803"/>
            <a:ext cx="667338" cy="212858"/>
          </a:xfrm>
          <a:prstGeom prst="roundRect">
            <a:avLst>
              <a:gd name="adj" fmla="val 51886658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Text 19"/>
          <p:cNvSpPr/>
          <p:nvPr/>
        </p:nvSpPr>
        <p:spPr>
          <a:xfrm>
            <a:off x="2034557" y="3716579"/>
            <a:ext cx="423863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MERCADO</a:t>
            </a:r>
            <a:endParaRPr lang="en-US" sz="559" dirty="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rcRect b="14397"/>
          <a:stretch/>
        </p:blipFill>
        <p:spPr>
          <a:xfrm>
            <a:off x="4332359" y="-177108"/>
            <a:ext cx="3853072" cy="494750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466669" y="4813139"/>
            <a:ext cx="8210668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Shape 21"/>
          <p:cNvSpPr/>
          <p:nvPr/>
        </p:nvSpPr>
        <p:spPr>
          <a:xfrm>
            <a:off x="466669" y="4813139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7" name="Text 22"/>
          <p:cNvSpPr/>
          <p:nvPr/>
        </p:nvSpPr>
        <p:spPr>
          <a:xfrm>
            <a:off x="466667" y="481313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28" name="Shape 23"/>
          <p:cNvSpPr/>
          <p:nvPr/>
        </p:nvSpPr>
        <p:spPr>
          <a:xfrm>
            <a:off x="7095286" y="4813139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9" name="Text 24"/>
          <p:cNvSpPr/>
          <p:nvPr/>
        </p:nvSpPr>
        <p:spPr>
          <a:xfrm>
            <a:off x="7095291" y="4813139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20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31" y="500701"/>
            <a:ext cx="3494715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31" y="500701"/>
            <a:ext cx="3494715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87431" y="494948"/>
            <a:ext cx="14335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/ 20 - EXEMPLO APLICADO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87431" y="2899666"/>
            <a:ext cx="3494715" cy="1334676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487431" y="2899666"/>
            <a:ext cx="3374534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5775" y="2895600"/>
            <a:ext cx="3028950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Como aplicar em uma situação real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31" y="3699321"/>
            <a:ext cx="3353410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31" y="3699321"/>
            <a:ext cx="3353949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Uma empresa regional pode crescer quando troca campanhas soltas por uma oferta recorrente, dados de demanda e atendimento digital.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553927" y="500701"/>
            <a:ext cx="4102636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553927" y="500701"/>
            <a:ext cx="4102636" cy="2909806"/>
          </a:xfrm>
          <a:prstGeom prst="roundRect">
            <a:avLst>
              <a:gd name="adj" fmla="val 379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761021" y="707806"/>
            <a:ext cx="3688427" cy="1208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4761021" y="707806"/>
            <a:ext cx="989591" cy="1208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4761021" y="707806"/>
            <a:ext cx="990600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4"/>
              </a:lnSpc>
              <a:buNone/>
            </a:pPr>
            <a:r>
              <a:rPr lang="en-US" sz="602" b="1" kern="0" spc="48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PRÁTICAS DE ESCALA</a:t>
            </a:r>
            <a:endParaRPr lang="en-US" sz="602" dirty="0"/>
          </a:p>
        </p:txBody>
      </p:sp>
      <p:sp>
        <p:nvSpPr>
          <p:cNvPr id="19" name="Shape 17"/>
          <p:cNvSpPr/>
          <p:nvPr/>
        </p:nvSpPr>
        <p:spPr>
          <a:xfrm>
            <a:off x="5842676" y="713559"/>
            <a:ext cx="77781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5842676" y="713559"/>
            <a:ext cx="77152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VS. ADOÇÃO BASE</a:t>
            </a:r>
            <a:endParaRPr lang="en-US" sz="559" dirty="0"/>
          </a:p>
        </p:txBody>
      </p:sp>
      <p:sp>
        <p:nvSpPr>
          <p:cNvPr id="21" name="Shape 19"/>
          <p:cNvSpPr/>
          <p:nvPr/>
        </p:nvSpPr>
        <p:spPr>
          <a:xfrm>
            <a:off x="4761021" y="920664"/>
            <a:ext cx="3688427" cy="18915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2" name="Shape 20"/>
          <p:cNvSpPr/>
          <p:nvPr/>
        </p:nvSpPr>
        <p:spPr>
          <a:xfrm>
            <a:off x="4761021" y="920664"/>
            <a:ext cx="3688427" cy="131723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9179" y="2053488"/>
            <a:ext cx="3372129" cy="6586"/>
          </a:xfrm>
          <a:prstGeom prst="rect">
            <a:avLst/>
          </a:prstGeom>
        </p:spPr>
      </p:pic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9179" y="1757110"/>
            <a:ext cx="3372129" cy="6586"/>
          </a:xfrm>
          <a:prstGeom prst="rect">
            <a:avLst/>
          </a:prstGeom>
        </p:spPr>
      </p:pic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9179" y="1460731"/>
            <a:ext cx="3372129" cy="6586"/>
          </a:xfrm>
          <a:prstGeom prst="rect">
            <a:avLst/>
          </a:prstGeom>
        </p:spPr>
      </p:pic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9179" y="1164353"/>
            <a:ext cx="3372129" cy="6586"/>
          </a:xfrm>
          <a:prstGeom prst="rect">
            <a:avLst/>
          </a:prstGeom>
        </p:spPr>
      </p:pic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19179" y="1128787"/>
            <a:ext cx="3388593" cy="16466"/>
          </a:xfrm>
          <a:prstGeom prst="rect">
            <a:avLst/>
          </a:prstGeom>
        </p:spPr>
      </p:pic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19179" y="1128787"/>
            <a:ext cx="3391886" cy="719214"/>
          </a:xfrm>
          <a:prstGeom prst="rect">
            <a:avLst/>
          </a:prstGeom>
        </p:spPr>
      </p:pic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86241" y="1795309"/>
            <a:ext cx="65866" cy="65862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4830263" y="1670172"/>
            <a:ext cx="176213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5"/>
              </a:lnSpc>
              <a:buNone/>
            </a:pPr>
            <a:r>
              <a:rPr lang="en-US" sz="640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19%</a:t>
            </a:r>
            <a:endParaRPr lang="en-US" sz="640" dirty="0"/>
          </a:p>
        </p:txBody>
      </p:sp>
      <p:sp>
        <p:nvSpPr>
          <p:cNvPr id="31" name="Text 22"/>
          <p:cNvSpPr/>
          <p:nvPr/>
        </p:nvSpPr>
        <p:spPr>
          <a:xfrm>
            <a:off x="4843425" y="2139108"/>
            <a:ext cx="152400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56"/>
              </a:lnSpc>
              <a:buNone/>
            </a:pPr>
            <a:r>
              <a:rPr lang="en-US" sz="54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KPIs</a:t>
            </a:r>
            <a:endParaRPr lang="en-US" sz="542" dirty="0"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10294" y="1771599"/>
            <a:ext cx="65866" cy="65862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5951851" y="1646461"/>
            <a:ext cx="171450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5"/>
              </a:lnSpc>
              <a:buNone/>
            </a:pPr>
            <a:r>
              <a:rPr lang="en-US" sz="640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21%</a:t>
            </a:r>
            <a:endParaRPr lang="en-US" sz="640" dirty="0"/>
          </a:p>
        </p:txBody>
      </p:sp>
      <p:sp>
        <p:nvSpPr>
          <p:cNvPr id="34" name="Text 24"/>
          <p:cNvSpPr/>
          <p:nvPr/>
        </p:nvSpPr>
        <p:spPr>
          <a:xfrm>
            <a:off x="5862107" y="2139108"/>
            <a:ext cx="357188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56"/>
              </a:lnSpc>
              <a:buNone/>
            </a:pPr>
            <a:r>
              <a:rPr lang="en-US" sz="54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Workflows</a:t>
            </a:r>
            <a:endParaRPr lang="en-US" sz="542" dirty="0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34327" y="1688613"/>
            <a:ext cx="65866" cy="65862"/>
          </a:xfrm>
          <a:prstGeom prst="rect">
            <a:avLst/>
          </a:prstGeom>
        </p:spPr>
      </p:pic>
      <p:sp>
        <p:nvSpPr>
          <p:cNvPr id="36" name="Text 25"/>
          <p:cNvSpPr/>
          <p:nvPr/>
        </p:nvSpPr>
        <p:spPr>
          <a:xfrm>
            <a:off x="7075075" y="1563476"/>
            <a:ext cx="185738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5"/>
              </a:lnSpc>
              <a:buNone/>
            </a:pPr>
            <a:r>
              <a:rPr lang="en-US" sz="640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28%</a:t>
            </a:r>
            <a:endParaRPr lang="en-US" sz="640" dirty="0"/>
          </a:p>
        </p:txBody>
      </p:sp>
      <p:sp>
        <p:nvSpPr>
          <p:cNvPr id="37" name="Text 26"/>
          <p:cNvSpPr/>
          <p:nvPr/>
        </p:nvSpPr>
        <p:spPr>
          <a:xfrm>
            <a:off x="7009200" y="2139108"/>
            <a:ext cx="319088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56"/>
              </a:lnSpc>
              <a:buNone/>
            </a:pPr>
            <a:r>
              <a:rPr lang="en-US" sz="54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CEO gov.</a:t>
            </a:r>
            <a:endParaRPr lang="en-US" sz="542" dirty="0"/>
          </a:p>
        </p:txBody>
      </p:sp>
      <p:pic>
        <p:nvPicPr>
          <p:cNvPr id="38" name="Image 9" descr="preencoded.png"/>
          <p:cNvPicPr>
            <a:picLocks noChangeAspect="1"/>
          </p:cNvPicPr>
          <p:nvPr/>
        </p:nvPicPr>
        <p:blipFill>
          <a:blip r:embed="rId6"/>
          <a:srcRect r="-6"/>
          <a:stretch/>
        </p:blipFill>
        <p:spPr>
          <a:xfrm>
            <a:off x="8258370" y="1095856"/>
            <a:ext cx="65866" cy="65862"/>
          </a:xfrm>
          <a:prstGeom prst="rect">
            <a:avLst/>
          </a:prstGeom>
        </p:spPr>
      </p:pic>
      <p:sp>
        <p:nvSpPr>
          <p:cNvPr id="39" name="Text 27"/>
          <p:cNvSpPr/>
          <p:nvPr/>
        </p:nvSpPr>
        <p:spPr>
          <a:xfrm>
            <a:off x="8199090" y="970719"/>
            <a:ext cx="180975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5"/>
              </a:lnSpc>
              <a:buNone/>
            </a:pPr>
            <a:r>
              <a:rPr lang="en-US" sz="640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78%</a:t>
            </a:r>
            <a:endParaRPr lang="en-US" sz="640" dirty="0"/>
          </a:p>
        </p:txBody>
      </p:sp>
      <p:sp>
        <p:nvSpPr>
          <p:cNvPr id="40" name="Text 28"/>
          <p:cNvSpPr/>
          <p:nvPr/>
        </p:nvSpPr>
        <p:spPr>
          <a:xfrm>
            <a:off x="8179343" y="2139108"/>
            <a:ext cx="223838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56"/>
              </a:lnSpc>
              <a:buNone/>
            </a:pPr>
            <a:r>
              <a:rPr lang="en-US" sz="54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Uso IA</a:t>
            </a:r>
            <a:endParaRPr lang="en-US" sz="542" dirty="0"/>
          </a:p>
        </p:txBody>
      </p:sp>
      <p:pic>
        <p:nvPicPr>
          <p:cNvPr id="41" name="Image 10" descr="preencoded.png"/>
          <p:cNvPicPr>
            <a:picLocks noChangeAspect="1"/>
          </p:cNvPicPr>
          <p:nvPr/>
        </p:nvPicPr>
        <p:blipFill>
          <a:blip r:embed="rId7"/>
          <a:srcRect r="8" b="-2"/>
          <a:stretch/>
        </p:blipFill>
        <p:spPr>
          <a:xfrm>
            <a:off x="4892836" y="1102442"/>
            <a:ext cx="52685" cy="52690"/>
          </a:xfrm>
          <a:prstGeom prst="rect">
            <a:avLst/>
          </a:prstGeom>
        </p:spPr>
      </p:pic>
      <p:pic>
        <p:nvPicPr>
          <p:cNvPr id="42" name="Image 11" descr="preencoded.png"/>
          <p:cNvPicPr>
            <a:picLocks noChangeAspect="1"/>
          </p:cNvPicPr>
          <p:nvPr/>
        </p:nvPicPr>
        <p:blipFill>
          <a:blip r:embed="rId7"/>
          <a:srcRect r="8" b="-2"/>
          <a:stretch/>
        </p:blipFill>
        <p:spPr>
          <a:xfrm>
            <a:off x="6016879" y="1102442"/>
            <a:ext cx="52685" cy="52690"/>
          </a:xfrm>
          <a:prstGeom prst="rect">
            <a:avLst/>
          </a:prstGeom>
        </p:spPr>
      </p:pic>
      <p:pic>
        <p:nvPicPr>
          <p:cNvPr id="43" name="Image 12" descr="preencoded.png"/>
          <p:cNvPicPr>
            <a:picLocks noChangeAspect="1"/>
          </p:cNvPicPr>
          <p:nvPr/>
        </p:nvPicPr>
        <p:blipFill>
          <a:blip r:embed="rId7"/>
          <a:srcRect r="8" b="-2"/>
          <a:stretch/>
        </p:blipFill>
        <p:spPr>
          <a:xfrm>
            <a:off x="7140913" y="1102442"/>
            <a:ext cx="52685" cy="52690"/>
          </a:xfrm>
          <a:prstGeom prst="rect">
            <a:avLst/>
          </a:prstGeom>
        </p:spPr>
      </p:pic>
      <p:pic>
        <p:nvPicPr>
          <p:cNvPr id="44" name="Image 13" descr="preencoded.png"/>
          <p:cNvPicPr>
            <a:picLocks noChangeAspect="1"/>
          </p:cNvPicPr>
          <p:nvPr/>
        </p:nvPicPr>
        <p:blipFill>
          <a:blip r:embed="rId7"/>
          <a:srcRect r="8" b="-2"/>
          <a:stretch/>
        </p:blipFill>
        <p:spPr>
          <a:xfrm>
            <a:off x="8264984" y="1102442"/>
            <a:ext cx="52685" cy="52690"/>
          </a:xfrm>
          <a:prstGeom prst="rect">
            <a:avLst/>
          </a:prstGeom>
        </p:spPr>
      </p:pic>
      <p:pic>
        <p:nvPicPr>
          <p:cNvPr id="45" name="Image 1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61021" y="2881239"/>
            <a:ext cx="3688427" cy="322163"/>
          </a:xfrm>
          <a:prstGeom prst="rect">
            <a:avLst/>
          </a:prstGeom>
        </p:spPr>
      </p:pic>
      <p:sp>
        <p:nvSpPr>
          <p:cNvPr id="46" name="Shape 29"/>
          <p:cNvSpPr/>
          <p:nvPr/>
        </p:nvSpPr>
        <p:spPr>
          <a:xfrm>
            <a:off x="4553927" y="3597117"/>
            <a:ext cx="4102636" cy="63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7" name="Shape 30"/>
          <p:cNvSpPr/>
          <p:nvPr/>
        </p:nvSpPr>
        <p:spPr>
          <a:xfrm>
            <a:off x="4553927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8" name="Shape 31"/>
          <p:cNvSpPr/>
          <p:nvPr/>
        </p:nvSpPr>
        <p:spPr>
          <a:xfrm>
            <a:off x="4656758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9" name="Text 32"/>
          <p:cNvSpPr/>
          <p:nvPr/>
        </p:nvSpPr>
        <p:spPr>
          <a:xfrm>
            <a:off x="4656758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50" name="Shape 33"/>
          <p:cNvSpPr/>
          <p:nvPr/>
        </p:nvSpPr>
        <p:spPr>
          <a:xfrm>
            <a:off x="4656758" y="3912898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1" name="Text 34"/>
          <p:cNvSpPr/>
          <p:nvPr/>
        </p:nvSpPr>
        <p:spPr>
          <a:xfrm>
            <a:off x="4656758" y="3907145"/>
            <a:ext cx="7381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Reduza a aposta</a:t>
            </a:r>
            <a:endParaRPr lang="en-US" sz="689" dirty="0"/>
          </a:p>
        </p:txBody>
      </p:sp>
      <p:sp>
        <p:nvSpPr>
          <p:cNvPr id="52" name="Shape 35"/>
          <p:cNvSpPr/>
          <p:nvPr/>
        </p:nvSpPr>
        <p:spPr>
          <a:xfrm>
            <a:off x="5962483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3" name="Shape 36"/>
          <p:cNvSpPr/>
          <p:nvPr/>
        </p:nvSpPr>
        <p:spPr>
          <a:xfrm>
            <a:off x="6065314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4" name="Text 37"/>
          <p:cNvSpPr/>
          <p:nvPr/>
        </p:nvSpPr>
        <p:spPr>
          <a:xfrm>
            <a:off x="6065314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55" name="Shape 38"/>
          <p:cNvSpPr/>
          <p:nvPr/>
        </p:nvSpPr>
        <p:spPr>
          <a:xfrm>
            <a:off x="6065314" y="3912898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6" name="Text 39"/>
          <p:cNvSpPr/>
          <p:nvPr/>
        </p:nvSpPr>
        <p:spPr>
          <a:xfrm>
            <a:off x="6065314" y="3907146"/>
            <a:ext cx="90963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Valide com sinal real</a:t>
            </a:r>
            <a:endParaRPr lang="en-US" sz="689" dirty="0"/>
          </a:p>
        </p:txBody>
      </p:sp>
      <p:sp>
        <p:nvSpPr>
          <p:cNvPr id="57" name="Shape 40"/>
          <p:cNvSpPr/>
          <p:nvPr/>
        </p:nvSpPr>
        <p:spPr>
          <a:xfrm>
            <a:off x="7371057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8" name="Shape 41"/>
          <p:cNvSpPr/>
          <p:nvPr/>
        </p:nvSpPr>
        <p:spPr>
          <a:xfrm>
            <a:off x="7473888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9" name="Text 42"/>
          <p:cNvSpPr/>
          <p:nvPr/>
        </p:nvSpPr>
        <p:spPr>
          <a:xfrm>
            <a:off x="7473888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60" name="Shape 43"/>
          <p:cNvSpPr/>
          <p:nvPr/>
        </p:nvSpPr>
        <p:spPr>
          <a:xfrm>
            <a:off x="7473888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1" name="Text 44"/>
          <p:cNvSpPr/>
          <p:nvPr/>
        </p:nvSpPr>
        <p:spPr>
          <a:xfrm>
            <a:off x="7473888" y="3907146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Documente o aprendizado</a:t>
            </a:r>
            <a:endParaRPr lang="en-US" sz="689" dirty="0"/>
          </a:p>
        </p:txBody>
      </p:sp>
      <p:sp>
        <p:nvSpPr>
          <p:cNvPr id="62" name="Shape 45"/>
          <p:cNvSpPr/>
          <p:nvPr/>
        </p:nvSpPr>
        <p:spPr>
          <a:xfrm>
            <a:off x="569323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3" name="Shape 46"/>
          <p:cNvSpPr/>
          <p:nvPr/>
        </p:nvSpPr>
        <p:spPr>
          <a:xfrm>
            <a:off x="569323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4" name="Text 47"/>
          <p:cNvSpPr/>
          <p:nvPr/>
        </p:nvSpPr>
        <p:spPr>
          <a:xfrm>
            <a:off x="569323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65" name="Shape 48"/>
          <p:cNvSpPr/>
          <p:nvPr/>
        </p:nvSpPr>
        <p:spPr>
          <a:xfrm>
            <a:off x="6992634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6" name="Text 49"/>
          <p:cNvSpPr/>
          <p:nvPr/>
        </p:nvSpPr>
        <p:spPr>
          <a:xfrm>
            <a:off x="6992634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11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12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12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12" y="500701"/>
            <a:ext cx="8169137" cy="26143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12" y="500701"/>
            <a:ext cx="2917986" cy="26143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87412" y="500701"/>
            <a:ext cx="2917986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87412" y="494948"/>
            <a:ext cx="13716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 / 20 - EMPRESAS LÍDERES</a:t>
            </a:r>
            <a:endParaRPr lang="en-US" sz="646" dirty="0"/>
          </a:p>
        </p:txBody>
      </p:sp>
      <p:sp>
        <p:nvSpPr>
          <p:cNvPr id="10" name="Shape 8"/>
          <p:cNvSpPr/>
          <p:nvPr/>
        </p:nvSpPr>
        <p:spPr>
          <a:xfrm>
            <a:off x="487412" y="743852"/>
            <a:ext cx="2741803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412" y="738099"/>
            <a:ext cx="2744140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Como empresas líderes fazem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12" y="1476000"/>
            <a:ext cx="2917986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12" y="1476000"/>
            <a:ext cx="292248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Líderes criam mecanismos de aprendizado: medem sinais, simplificam ofertas e ajustam a operação antes do mercado obrigar.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3895483" y="500701"/>
            <a:ext cx="4761076" cy="26143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3895474" y="500701"/>
            <a:ext cx="2309166" cy="1286316"/>
          </a:xfrm>
          <a:prstGeom prst="roundRect">
            <a:avLst>
              <a:gd name="adj" fmla="val 8587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057110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5FC31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142789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18" name="Shape 16"/>
          <p:cNvSpPr/>
          <p:nvPr/>
        </p:nvSpPr>
        <p:spPr>
          <a:xfrm>
            <a:off x="4057110" y="1216489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4057110" y="1210736"/>
            <a:ext cx="495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Clareza</a:t>
            </a:r>
            <a:endParaRPr lang="en-US" sz="990" dirty="0"/>
          </a:p>
        </p:txBody>
      </p:sp>
      <p:sp>
        <p:nvSpPr>
          <p:cNvPr id="20" name="Shape 18"/>
          <p:cNvSpPr/>
          <p:nvPr/>
        </p:nvSpPr>
        <p:spPr>
          <a:xfrm>
            <a:off x="4057110" y="1473663"/>
            <a:ext cx="1985924" cy="23011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4057110" y="1462157"/>
            <a:ext cx="1990508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Traduzem ambição em escolhas compreensíveis.</a:t>
            </a:r>
            <a:endParaRPr lang="en-US" sz="646" dirty="0"/>
          </a:p>
        </p:txBody>
      </p:sp>
      <p:sp>
        <p:nvSpPr>
          <p:cNvPr id="22" name="Shape 20"/>
          <p:cNvSpPr/>
          <p:nvPr/>
        </p:nvSpPr>
        <p:spPr>
          <a:xfrm>
            <a:off x="6347399" y="500701"/>
            <a:ext cx="2309166" cy="1286316"/>
          </a:xfrm>
          <a:prstGeom prst="roundRect">
            <a:avLst>
              <a:gd name="adj" fmla="val 8587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6508998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6594677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3"/>
          <p:cNvSpPr/>
          <p:nvPr/>
        </p:nvSpPr>
        <p:spPr>
          <a:xfrm>
            <a:off x="6508998" y="1216489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4"/>
          <p:cNvSpPr/>
          <p:nvPr/>
        </p:nvSpPr>
        <p:spPr>
          <a:xfrm>
            <a:off x="6508998" y="1210736"/>
            <a:ext cx="6143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Cadencia</a:t>
            </a:r>
            <a:endParaRPr lang="en-US" sz="990" dirty="0"/>
          </a:p>
        </p:txBody>
      </p:sp>
      <p:sp>
        <p:nvSpPr>
          <p:cNvPr id="27" name="Shape 25"/>
          <p:cNvSpPr/>
          <p:nvPr/>
        </p:nvSpPr>
        <p:spPr>
          <a:xfrm>
            <a:off x="6508998" y="1473663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6508998" y="1473663"/>
            <a:ext cx="1971675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Criam rituais que mantêm o time em movimento.</a:t>
            </a:r>
            <a:endParaRPr lang="en-US" sz="646" dirty="0"/>
          </a:p>
        </p:txBody>
      </p:sp>
      <p:sp>
        <p:nvSpPr>
          <p:cNvPr id="29" name="Shape 27"/>
          <p:cNvSpPr/>
          <p:nvPr/>
        </p:nvSpPr>
        <p:spPr>
          <a:xfrm>
            <a:off x="3895474" y="1865400"/>
            <a:ext cx="2309166" cy="1249641"/>
          </a:xfrm>
          <a:prstGeom prst="roundRect">
            <a:avLst>
              <a:gd name="adj" fmla="val 88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4057110" y="2027021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4142789" y="2098416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2" name="Shape 30"/>
          <p:cNvSpPr/>
          <p:nvPr/>
        </p:nvSpPr>
        <p:spPr>
          <a:xfrm>
            <a:off x="4057110" y="2581189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4057110" y="2575436"/>
            <a:ext cx="6334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Evidência</a:t>
            </a:r>
            <a:endParaRPr lang="en-US" sz="990" dirty="0"/>
          </a:p>
        </p:txBody>
      </p:sp>
      <p:sp>
        <p:nvSpPr>
          <p:cNvPr id="34" name="Shape 32"/>
          <p:cNvSpPr/>
          <p:nvPr/>
        </p:nvSpPr>
        <p:spPr>
          <a:xfrm>
            <a:off x="4057110" y="2838362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4057110" y="2838362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Usam dados e feedback para ajustar a rota.</a:t>
            </a:r>
            <a:endParaRPr lang="en-US" sz="646" dirty="0"/>
          </a:p>
        </p:txBody>
      </p:sp>
      <p:sp>
        <p:nvSpPr>
          <p:cNvPr id="36" name="Shape 34"/>
          <p:cNvSpPr/>
          <p:nvPr/>
        </p:nvSpPr>
        <p:spPr>
          <a:xfrm>
            <a:off x="569295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569295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569295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39" name="Shape 37"/>
          <p:cNvSpPr/>
          <p:nvPr/>
        </p:nvSpPr>
        <p:spPr>
          <a:xfrm>
            <a:off x="6992606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8"/>
          <p:cNvSpPr/>
          <p:nvPr/>
        </p:nvSpPr>
        <p:spPr>
          <a:xfrm>
            <a:off x="6992615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20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31" y="500701"/>
            <a:ext cx="8169137" cy="50050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31" y="500701"/>
            <a:ext cx="3459748" cy="50050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87431" y="500701"/>
            <a:ext cx="3459748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87431" y="494948"/>
            <a:ext cx="1333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 / 20 - MAPA DE DECISÃO</a:t>
            </a:r>
            <a:endParaRPr lang="en-US" sz="646" dirty="0"/>
          </a:p>
        </p:txBody>
      </p:sp>
      <p:sp>
        <p:nvSpPr>
          <p:cNvPr id="10" name="Shape 8"/>
          <p:cNvSpPr/>
          <p:nvPr/>
        </p:nvSpPr>
        <p:spPr>
          <a:xfrm>
            <a:off x="487431" y="713559"/>
            <a:ext cx="3459748" cy="287646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431" y="707806"/>
            <a:ext cx="25336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Mapa de decisão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437255" y="500701"/>
            <a:ext cx="3592964" cy="39883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437255" y="542859"/>
            <a:ext cx="3595572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decisão melhora quando os critérios estão visíveis antes da reunião.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87431" y="1150510"/>
            <a:ext cx="8169137" cy="308383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87431" y="1150510"/>
            <a:ext cx="3978410" cy="1501870"/>
          </a:xfrm>
          <a:prstGeom prst="roundRect">
            <a:avLst>
              <a:gd name="adj" fmla="val 735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694255" y="1357346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694255" y="135159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18" name="Shape 16"/>
          <p:cNvSpPr/>
          <p:nvPr/>
        </p:nvSpPr>
        <p:spPr>
          <a:xfrm>
            <a:off x="694255" y="1644991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694255" y="1644991"/>
            <a:ext cx="99060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Atratividade</a:t>
            </a:r>
            <a:endParaRPr lang="en-US" sz="1205" dirty="0"/>
          </a:p>
        </p:txBody>
      </p:sp>
      <p:sp>
        <p:nvSpPr>
          <p:cNvPr id="20" name="Shape 18"/>
          <p:cNvSpPr/>
          <p:nvPr/>
        </p:nvSpPr>
        <p:spPr>
          <a:xfrm>
            <a:off x="694255" y="1898120"/>
            <a:ext cx="1742054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694255" y="1898120"/>
            <a:ext cx="174205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Qual é o tamanho da oportunidade?</a:t>
            </a:r>
            <a:endParaRPr lang="en-US" sz="646" dirty="0"/>
          </a:p>
        </p:txBody>
      </p:sp>
      <p:sp>
        <p:nvSpPr>
          <p:cNvPr id="22" name="Shape 20"/>
          <p:cNvSpPr/>
          <p:nvPr/>
        </p:nvSpPr>
        <p:spPr>
          <a:xfrm>
            <a:off x="4678142" y="1150510"/>
            <a:ext cx="3978410" cy="1501870"/>
          </a:xfrm>
          <a:prstGeom prst="roundRect">
            <a:avLst>
              <a:gd name="adj" fmla="val 735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4884976" y="1357346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4884976" y="135159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3"/>
          <p:cNvSpPr/>
          <p:nvPr/>
        </p:nvSpPr>
        <p:spPr>
          <a:xfrm>
            <a:off x="4884976" y="1644991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4"/>
          <p:cNvSpPr/>
          <p:nvPr/>
        </p:nvSpPr>
        <p:spPr>
          <a:xfrm>
            <a:off x="4884976" y="1644991"/>
            <a:ext cx="957263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Capacidade</a:t>
            </a:r>
            <a:endParaRPr lang="en-US" sz="1205" dirty="0"/>
          </a:p>
        </p:txBody>
      </p:sp>
      <p:sp>
        <p:nvSpPr>
          <p:cNvPr id="27" name="Shape 25"/>
          <p:cNvSpPr/>
          <p:nvPr/>
        </p:nvSpPr>
        <p:spPr>
          <a:xfrm>
            <a:off x="4884976" y="1898120"/>
            <a:ext cx="1742054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4884976" y="1898120"/>
            <a:ext cx="174205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Temos condições reais de executar?</a:t>
            </a:r>
            <a:endParaRPr lang="en-US" sz="646" dirty="0"/>
          </a:p>
        </p:txBody>
      </p:sp>
      <p:sp>
        <p:nvSpPr>
          <p:cNvPr id="29" name="Shape 27"/>
          <p:cNvSpPr/>
          <p:nvPr/>
        </p:nvSpPr>
        <p:spPr>
          <a:xfrm>
            <a:off x="487431" y="2732472"/>
            <a:ext cx="3978410" cy="1501870"/>
          </a:xfrm>
          <a:prstGeom prst="roundRect">
            <a:avLst>
              <a:gd name="adj" fmla="val 735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694255" y="2939308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694255" y="2933554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2" name="Shape 30"/>
          <p:cNvSpPr/>
          <p:nvPr/>
        </p:nvSpPr>
        <p:spPr>
          <a:xfrm>
            <a:off x="694255" y="3226954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694255" y="3226954"/>
            <a:ext cx="111442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Diferenciação</a:t>
            </a:r>
            <a:endParaRPr lang="en-US" sz="1205" dirty="0"/>
          </a:p>
        </p:txBody>
      </p:sp>
      <p:sp>
        <p:nvSpPr>
          <p:cNvPr id="34" name="Shape 32"/>
          <p:cNvSpPr/>
          <p:nvPr/>
        </p:nvSpPr>
        <p:spPr>
          <a:xfrm>
            <a:off x="694255" y="3480082"/>
            <a:ext cx="1742054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694255" y="3480082"/>
            <a:ext cx="174205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mercado percebe diferença?</a:t>
            </a:r>
            <a:endParaRPr lang="en-US" sz="646" dirty="0"/>
          </a:p>
        </p:txBody>
      </p:sp>
      <p:sp>
        <p:nvSpPr>
          <p:cNvPr id="36" name="Shape 34"/>
          <p:cNvSpPr/>
          <p:nvPr/>
        </p:nvSpPr>
        <p:spPr>
          <a:xfrm>
            <a:off x="4678142" y="2732472"/>
            <a:ext cx="3978410" cy="1501870"/>
          </a:xfrm>
          <a:prstGeom prst="roundRect">
            <a:avLst>
              <a:gd name="adj" fmla="val 735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4884976" y="2939308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4884976" y="2933554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04</a:t>
            </a:r>
            <a:endParaRPr lang="en-US" sz="646" dirty="0"/>
          </a:p>
        </p:txBody>
      </p:sp>
      <p:sp>
        <p:nvSpPr>
          <p:cNvPr id="39" name="Shape 37"/>
          <p:cNvSpPr/>
          <p:nvPr/>
        </p:nvSpPr>
        <p:spPr>
          <a:xfrm>
            <a:off x="4884976" y="3226954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8"/>
          <p:cNvSpPr/>
          <p:nvPr/>
        </p:nvSpPr>
        <p:spPr>
          <a:xfrm>
            <a:off x="4884976" y="3226954"/>
            <a:ext cx="900113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Velocidade</a:t>
            </a:r>
            <a:endParaRPr lang="en-US" sz="1205" dirty="0"/>
          </a:p>
        </p:txBody>
      </p:sp>
      <p:sp>
        <p:nvSpPr>
          <p:cNvPr id="41" name="Shape 39"/>
          <p:cNvSpPr/>
          <p:nvPr/>
        </p:nvSpPr>
        <p:spPr>
          <a:xfrm>
            <a:off x="4884976" y="3480082"/>
            <a:ext cx="1742054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2" name="Text 40"/>
          <p:cNvSpPr/>
          <p:nvPr/>
        </p:nvSpPr>
        <p:spPr>
          <a:xfrm>
            <a:off x="4884976" y="3480082"/>
            <a:ext cx="174205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Quanto tempo até aprender?</a:t>
            </a:r>
            <a:endParaRPr lang="en-US" sz="646" dirty="0"/>
          </a:p>
        </p:txBody>
      </p:sp>
      <p:sp>
        <p:nvSpPr>
          <p:cNvPr id="43" name="Shape 41"/>
          <p:cNvSpPr/>
          <p:nvPr/>
        </p:nvSpPr>
        <p:spPr>
          <a:xfrm>
            <a:off x="569314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4" name="Shape 42"/>
          <p:cNvSpPr/>
          <p:nvPr/>
        </p:nvSpPr>
        <p:spPr>
          <a:xfrm>
            <a:off x="569314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5" name="Text 43"/>
          <p:cNvSpPr/>
          <p:nvPr/>
        </p:nvSpPr>
        <p:spPr>
          <a:xfrm>
            <a:off x="569314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46" name="Shape 44"/>
          <p:cNvSpPr/>
          <p:nvPr/>
        </p:nvSpPr>
        <p:spPr>
          <a:xfrm>
            <a:off x="6992624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7" name="Text 45"/>
          <p:cNvSpPr/>
          <p:nvPr/>
        </p:nvSpPr>
        <p:spPr>
          <a:xfrm>
            <a:off x="6992624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11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12" y="500701"/>
            <a:ext cx="3494715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12" y="500701"/>
            <a:ext cx="3494715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87403" y="494948"/>
            <a:ext cx="14382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13 / 20 - BLOCO CONCEITUAL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87412" y="3078006"/>
            <a:ext cx="3494715" cy="1156336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487412" y="3078006"/>
            <a:ext cx="3374534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5775" y="3071813"/>
            <a:ext cx="2867025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sistema por trás da narrativa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12" y="3877662"/>
            <a:ext cx="3353410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03" y="3877662"/>
            <a:ext cx="3353949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Toda apresentação comercial precisa mostrar uma lógica simples: contexto, tensão, escolha e movimento.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553936" y="500701"/>
            <a:ext cx="4102636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3945" y="1768500"/>
            <a:ext cx="4102636" cy="1751313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4553945" y="3706423"/>
            <a:ext cx="4102636" cy="52792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4"/>
          <p:cNvSpPr/>
          <p:nvPr/>
        </p:nvSpPr>
        <p:spPr>
          <a:xfrm>
            <a:off x="4553955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Shape 15"/>
          <p:cNvSpPr/>
          <p:nvPr/>
        </p:nvSpPr>
        <p:spPr>
          <a:xfrm>
            <a:off x="4656786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6"/>
          <p:cNvSpPr/>
          <p:nvPr/>
        </p:nvSpPr>
        <p:spPr>
          <a:xfrm>
            <a:off x="4656786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20" name="Shape 17"/>
          <p:cNvSpPr/>
          <p:nvPr/>
        </p:nvSpPr>
        <p:spPr>
          <a:xfrm>
            <a:off x="4656786" y="4022204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8"/>
          <p:cNvSpPr/>
          <p:nvPr/>
        </p:nvSpPr>
        <p:spPr>
          <a:xfrm>
            <a:off x="4656786" y="4016451"/>
            <a:ext cx="3952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Mercado</a:t>
            </a:r>
            <a:endParaRPr lang="en-US" sz="689" dirty="0"/>
          </a:p>
        </p:txBody>
      </p:sp>
      <p:sp>
        <p:nvSpPr>
          <p:cNvPr id="22" name="Shape 19"/>
          <p:cNvSpPr/>
          <p:nvPr/>
        </p:nvSpPr>
        <p:spPr>
          <a:xfrm>
            <a:off x="5962473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0"/>
          <p:cNvSpPr/>
          <p:nvPr/>
        </p:nvSpPr>
        <p:spPr>
          <a:xfrm>
            <a:off x="6065304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1"/>
          <p:cNvSpPr/>
          <p:nvPr/>
        </p:nvSpPr>
        <p:spPr>
          <a:xfrm>
            <a:off x="6065314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2"/>
          <p:cNvSpPr/>
          <p:nvPr/>
        </p:nvSpPr>
        <p:spPr>
          <a:xfrm>
            <a:off x="6065304" y="4022204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3"/>
          <p:cNvSpPr/>
          <p:nvPr/>
        </p:nvSpPr>
        <p:spPr>
          <a:xfrm>
            <a:off x="6065314" y="4016451"/>
            <a:ext cx="3571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Produto</a:t>
            </a:r>
            <a:endParaRPr lang="en-US" sz="689" dirty="0"/>
          </a:p>
        </p:txBody>
      </p:sp>
      <p:sp>
        <p:nvSpPr>
          <p:cNvPr id="27" name="Shape 24"/>
          <p:cNvSpPr/>
          <p:nvPr/>
        </p:nvSpPr>
        <p:spPr>
          <a:xfrm>
            <a:off x="7371038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8" name="Shape 25"/>
          <p:cNvSpPr/>
          <p:nvPr/>
        </p:nvSpPr>
        <p:spPr>
          <a:xfrm>
            <a:off x="7473869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9" name="Text 26"/>
          <p:cNvSpPr/>
          <p:nvPr/>
        </p:nvSpPr>
        <p:spPr>
          <a:xfrm>
            <a:off x="7473869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0" name="Shape 27"/>
          <p:cNvSpPr/>
          <p:nvPr/>
        </p:nvSpPr>
        <p:spPr>
          <a:xfrm>
            <a:off x="7473869" y="4022204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8"/>
          <p:cNvSpPr/>
          <p:nvPr/>
        </p:nvSpPr>
        <p:spPr>
          <a:xfrm>
            <a:off x="7473869" y="4016451"/>
            <a:ext cx="49053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Tecnologia</a:t>
            </a:r>
            <a:endParaRPr lang="en-US" sz="689" dirty="0"/>
          </a:p>
        </p:txBody>
      </p:sp>
      <p:sp>
        <p:nvSpPr>
          <p:cNvPr id="32" name="Shape 29"/>
          <p:cNvSpPr/>
          <p:nvPr/>
        </p:nvSpPr>
        <p:spPr>
          <a:xfrm>
            <a:off x="569305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Shape 30"/>
          <p:cNvSpPr/>
          <p:nvPr/>
        </p:nvSpPr>
        <p:spPr>
          <a:xfrm>
            <a:off x="569305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4" name="Text 31"/>
          <p:cNvSpPr/>
          <p:nvPr/>
        </p:nvSpPr>
        <p:spPr>
          <a:xfrm>
            <a:off x="569305" y="470868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35" name="Shape 32"/>
          <p:cNvSpPr/>
          <p:nvPr/>
        </p:nvSpPr>
        <p:spPr>
          <a:xfrm>
            <a:off x="6992615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6" name="Text 33"/>
          <p:cNvSpPr/>
          <p:nvPr/>
        </p:nvSpPr>
        <p:spPr>
          <a:xfrm>
            <a:off x="6992624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0C1C1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466669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66669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66669" y="1550428"/>
            <a:ext cx="8210668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466678" y="1544675"/>
            <a:ext cx="1333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 / 20 - PONTO DE VIRADA</a:t>
            </a:r>
            <a:endParaRPr lang="en-US" sz="646" dirty="0"/>
          </a:p>
        </p:txBody>
      </p:sp>
      <p:sp>
        <p:nvSpPr>
          <p:cNvPr id="7" name="Shape 5"/>
          <p:cNvSpPr/>
          <p:nvPr/>
        </p:nvSpPr>
        <p:spPr>
          <a:xfrm>
            <a:off x="466669" y="1787646"/>
            <a:ext cx="5953098" cy="70185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66678" y="1787645"/>
            <a:ext cx="595426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2926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Menos dispersão. Mais critério. Mais ritmo.</a:t>
            </a:r>
            <a:endParaRPr lang="en-US" sz="2926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669" y="2640425"/>
            <a:ext cx="1477873" cy="34517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466669" y="2825867"/>
            <a:ext cx="4311540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8"/>
          <p:cNvSpPr/>
          <p:nvPr/>
        </p:nvSpPr>
        <p:spPr>
          <a:xfrm>
            <a:off x="466725" y="2824163"/>
            <a:ext cx="4014788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mudança acontece quando a empresa para de acumular iniciativas e passa a operar por prioridades mensuráveis.</a:t>
            </a:r>
            <a:endParaRPr lang="en-US" sz="947" dirty="0"/>
          </a:p>
        </p:txBody>
      </p:sp>
      <p:sp>
        <p:nvSpPr>
          <p:cNvPr id="12" name="Shape 9"/>
          <p:cNvSpPr/>
          <p:nvPr/>
        </p:nvSpPr>
        <p:spPr>
          <a:xfrm>
            <a:off x="466669" y="4813139"/>
            <a:ext cx="8210668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Shape 10"/>
          <p:cNvSpPr/>
          <p:nvPr/>
        </p:nvSpPr>
        <p:spPr>
          <a:xfrm>
            <a:off x="466669" y="4813139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466678" y="481313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15" name="Shape 12"/>
          <p:cNvSpPr/>
          <p:nvPr/>
        </p:nvSpPr>
        <p:spPr>
          <a:xfrm>
            <a:off x="7095288" y="4813139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3"/>
          <p:cNvSpPr/>
          <p:nvPr/>
        </p:nvSpPr>
        <p:spPr>
          <a:xfrm>
            <a:off x="7095288" y="4813139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39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21" y="500701"/>
            <a:ext cx="8169137" cy="24992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12" y="500701"/>
            <a:ext cx="2917986" cy="24992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87412" y="500701"/>
            <a:ext cx="2917986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87403" y="494948"/>
            <a:ext cx="12334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 / 20 - PLANO DE AÇÃO</a:t>
            </a:r>
            <a:endParaRPr lang="en-US" sz="646" dirty="0"/>
          </a:p>
        </p:txBody>
      </p:sp>
      <p:sp>
        <p:nvSpPr>
          <p:cNvPr id="10" name="Shape 8"/>
          <p:cNvSpPr/>
          <p:nvPr/>
        </p:nvSpPr>
        <p:spPr>
          <a:xfrm>
            <a:off x="487412" y="736930"/>
            <a:ext cx="2741803" cy="86293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5775" y="733425"/>
            <a:ext cx="2200275" cy="881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Plano de ação em quatro movimentos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12" y="1749802"/>
            <a:ext cx="2917986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03" y="1749803"/>
            <a:ext cx="2922481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Uma sequência prática para transformar a conversa em execução.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3895483" y="500701"/>
            <a:ext cx="4761076" cy="24992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3895492" y="500701"/>
            <a:ext cx="2309166" cy="1212157"/>
          </a:xfrm>
          <a:prstGeom prst="roundRect">
            <a:avLst>
              <a:gd name="adj" fmla="val 911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057129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5FC31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142808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18" name="Shape 16"/>
          <p:cNvSpPr/>
          <p:nvPr/>
        </p:nvSpPr>
        <p:spPr>
          <a:xfrm>
            <a:off x="4057129" y="1216489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4057120" y="1210736"/>
            <a:ext cx="172402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Mapear fricções do cliente</a:t>
            </a:r>
            <a:endParaRPr lang="en-US" sz="990" dirty="0"/>
          </a:p>
        </p:txBody>
      </p:sp>
      <p:sp>
        <p:nvSpPr>
          <p:cNvPr id="20" name="Shape 18"/>
          <p:cNvSpPr/>
          <p:nvPr/>
        </p:nvSpPr>
        <p:spPr>
          <a:xfrm>
            <a:off x="4057129" y="1473663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4057129" y="1473663"/>
            <a:ext cx="1966912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Encontre o ponto com maior impacto percebido.</a:t>
            </a:r>
            <a:endParaRPr lang="en-US" sz="646" dirty="0"/>
          </a:p>
        </p:txBody>
      </p:sp>
      <p:sp>
        <p:nvSpPr>
          <p:cNvPr id="22" name="Shape 20"/>
          <p:cNvSpPr/>
          <p:nvPr/>
        </p:nvSpPr>
        <p:spPr>
          <a:xfrm>
            <a:off x="6347408" y="500701"/>
            <a:ext cx="2309166" cy="1212157"/>
          </a:xfrm>
          <a:prstGeom prst="roundRect">
            <a:avLst>
              <a:gd name="adj" fmla="val 911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6509054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6594732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3"/>
          <p:cNvSpPr/>
          <p:nvPr/>
        </p:nvSpPr>
        <p:spPr>
          <a:xfrm>
            <a:off x="6509054" y="1216489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4"/>
          <p:cNvSpPr/>
          <p:nvPr/>
        </p:nvSpPr>
        <p:spPr>
          <a:xfrm>
            <a:off x="6509054" y="1210736"/>
            <a:ext cx="17668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Priorizar ofertas escaláveis</a:t>
            </a:r>
            <a:endParaRPr lang="en-US" sz="990" dirty="0"/>
          </a:p>
        </p:txBody>
      </p:sp>
      <p:sp>
        <p:nvSpPr>
          <p:cNvPr id="27" name="Shape 25"/>
          <p:cNvSpPr/>
          <p:nvPr/>
        </p:nvSpPr>
        <p:spPr>
          <a:xfrm>
            <a:off x="6509054" y="1473663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6509054" y="1473663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Converta a prioridade em uma aposta clara.</a:t>
            </a:r>
            <a:endParaRPr lang="en-US" sz="646" dirty="0"/>
          </a:p>
        </p:txBody>
      </p:sp>
      <p:sp>
        <p:nvSpPr>
          <p:cNvPr id="29" name="Shape 27"/>
          <p:cNvSpPr/>
          <p:nvPr/>
        </p:nvSpPr>
        <p:spPr>
          <a:xfrm>
            <a:off x="3895492" y="1787826"/>
            <a:ext cx="2309166" cy="1212157"/>
          </a:xfrm>
          <a:prstGeom prst="roundRect">
            <a:avLst>
              <a:gd name="adj" fmla="val 911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4057129" y="1949447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4142808" y="2020842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2" name="Shape 30"/>
          <p:cNvSpPr/>
          <p:nvPr/>
        </p:nvSpPr>
        <p:spPr>
          <a:xfrm>
            <a:off x="4057129" y="2503614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4057120" y="2497861"/>
            <a:ext cx="16621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Digitalizar pontos críticos</a:t>
            </a:r>
            <a:endParaRPr lang="en-US" sz="990" dirty="0"/>
          </a:p>
        </p:txBody>
      </p:sp>
      <p:sp>
        <p:nvSpPr>
          <p:cNvPr id="34" name="Shape 32"/>
          <p:cNvSpPr/>
          <p:nvPr/>
        </p:nvSpPr>
        <p:spPr>
          <a:xfrm>
            <a:off x="4057129" y="2760787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4057129" y="2760787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Crie um ciclo curto de teste e aprendizado.</a:t>
            </a:r>
            <a:endParaRPr lang="en-US" sz="646" dirty="0"/>
          </a:p>
        </p:txBody>
      </p:sp>
      <p:sp>
        <p:nvSpPr>
          <p:cNvPr id="36" name="Shape 34"/>
          <p:cNvSpPr/>
          <p:nvPr/>
        </p:nvSpPr>
        <p:spPr>
          <a:xfrm>
            <a:off x="6347408" y="1787826"/>
            <a:ext cx="2309166" cy="1212157"/>
          </a:xfrm>
          <a:prstGeom prst="roundRect">
            <a:avLst>
              <a:gd name="adj" fmla="val 911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6509054" y="1949447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6594732" y="2020842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04</a:t>
            </a:r>
            <a:endParaRPr lang="en-US" sz="646" dirty="0"/>
          </a:p>
        </p:txBody>
      </p:sp>
      <p:sp>
        <p:nvSpPr>
          <p:cNvPr id="39" name="Shape 37"/>
          <p:cNvSpPr/>
          <p:nvPr/>
        </p:nvSpPr>
        <p:spPr>
          <a:xfrm>
            <a:off x="6509054" y="2503614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8"/>
          <p:cNvSpPr/>
          <p:nvPr/>
        </p:nvSpPr>
        <p:spPr>
          <a:xfrm>
            <a:off x="6509054" y="2497861"/>
            <a:ext cx="17192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Medir aprendizado mensal</a:t>
            </a:r>
            <a:endParaRPr lang="en-US" sz="990" dirty="0"/>
          </a:p>
        </p:txBody>
      </p:sp>
      <p:sp>
        <p:nvSpPr>
          <p:cNvPr id="41" name="Shape 39"/>
          <p:cNvSpPr/>
          <p:nvPr/>
        </p:nvSpPr>
        <p:spPr>
          <a:xfrm>
            <a:off x="6509054" y="2760787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2" name="Text 40"/>
          <p:cNvSpPr/>
          <p:nvPr/>
        </p:nvSpPr>
        <p:spPr>
          <a:xfrm>
            <a:off x="6509054" y="2760787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Revise resultado, ajuste rota e avance.</a:t>
            </a:r>
            <a:endParaRPr lang="en-US" sz="646" dirty="0"/>
          </a:p>
        </p:txBody>
      </p:sp>
      <p:sp>
        <p:nvSpPr>
          <p:cNvPr id="43" name="Shape 41"/>
          <p:cNvSpPr/>
          <p:nvPr/>
        </p:nvSpPr>
        <p:spPr>
          <a:xfrm>
            <a:off x="569323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4" name="Shape 42"/>
          <p:cNvSpPr/>
          <p:nvPr/>
        </p:nvSpPr>
        <p:spPr>
          <a:xfrm>
            <a:off x="569323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5" name="Text 43"/>
          <p:cNvSpPr/>
          <p:nvPr/>
        </p:nvSpPr>
        <p:spPr>
          <a:xfrm>
            <a:off x="569323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46" name="Shape 44"/>
          <p:cNvSpPr/>
          <p:nvPr/>
        </p:nvSpPr>
        <p:spPr>
          <a:xfrm>
            <a:off x="6992634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7" name="Text 45"/>
          <p:cNvSpPr/>
          <p:nvPr/>
        </p:nvSpPr>
        <p:spPr>
          <a:xfrm>
            <a:off x="6992662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39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03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03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03" y="500701"/>
            <a:ext cx="8169137" cy="263735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394" y="500701"/>
            <a:ext cx="2917986" cy="263735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87394" y="500701"/>
            <a:ext cx="2917986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87384" y="494948"/>
            <a:ext cx="10144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16 / 20 - BENEFÍCIOS</a:t>
            </a:r>
            <a:endParaRPr lang="en-US" sz="646" dirty="0"/>
          </a:p>
        </p:txBody>
      </p:sp>
      <p:sp>
        <p:nvSpPr>
          <p:cNvPr id="10" name="Shape 8"/>
          <p:cNvSpPr/>
          <p:nvPr/>
        </p:nvSpPr>
        <p:spPr>
          <a:xfrm>
            <a:off x="487394" y="745200"/>
            <a:ext cx="2741803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384" y="739447"/>
            <a:ext cx="2744140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Benefícios esperados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394" y="1478696"/>
            <a:ext cx="2917986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5775" y="1476375"/>
            <a:ext cx="223837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valor aparece quando a organização ganha clareza para decidir e consistência para executar.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3895502" y="500701"/>
            <a:ext cx="4761076" cy="263735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3895502" y="500701"/>
            <a:ext cx="2309166" cy="1249641"/>
          </a:xfrm>
          <a:prstGeom prst="roundRect">
            <a:avLst>
              <a:gd name="adj" fmla="val 88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057092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5FC31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142780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18" name="Shape 16"/>
          <p:cNvSpPr/>
          <p:nvPr/>
        </p:nvSpPr>
        <p:spPr>
          <a:xfrm>
            <a:off x="4057092" y="1216489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4057092" y="1210736"/>
            <a:ext cx="19573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Mais previsibilidade comercial</a:t>
            </a:r>
            <a:endParaRPr lang="en-US" sz="990" dirty="0"/>
          </a:p>
        </p:txBody>
      </p:sp>
      <p:sp>
        <p:nvSpPr>
          <p:cNvPr id="20" name="Shape 18"/>
          <p:cNvSpPr/>
          <p:nvPr/>
        </p:nvSpPr>
        <p:spPr>
          <a:xfrm>
            <a:off x="4057092" y="1473663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4057092" y="1473663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Aumenta qualidade da decisão comercial.</a:t>
            </a:r>
            <a:endParaRPr lang="en-US" sz="646" dirty="0"/>
          </a:p>
        </p:txBody>
      </p:sp>
      <p:sp>
        <p:nvSpPr>
          <p:cNvPr id="22" name="Shape 20"/>
          <p:cNvSpPr/>
          <p:nvPr/>
        </p:nvSpPr>
        <p:spPr>
          <a:xfrm>
            <a:off x="6347408" y="500701"/>
            <a:ext cx="2309166" cy="1249641"/>
          </a:xfrm>
          <a:prstGeom prst="roundRect">
            <a:avLst>
              <a:gd name="adj" fmla="val 88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6509017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6594704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3"/>
          <p:cNvSpPr/>
          <p:nvPr/>
        </p:nvSpPr>
        <p:spPr>
          <a:xfrm>
            <a:off x="6509017" y="1216489"/>
            <a:ext cx="1985924" cy="13807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4"/>
          <p:cNvSpPr/>
          <p:nvPr/>
        </p:nvSpPr>
        <p:spPr>
          <a:xfrm>
            <a:off x="6509017" y="1210736"/>
            <a:ext cx="11096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Oferta mais clara</a:t>
            </a:r>
            <a:endParaRPr lang="en-US" sz="990" dirty="0"/>
          </a:p>
        </p:txBody>
      </p:sp>
      <p:sp>
        <p:nvSpPr>
          <p:cNvPr id="27" name="Shape 25"/>
          <p:cNvSpPr/>
          <p:nvPr/>
        </p:nvSpPr>
        <p:spPr>
          <a:xfrm>
            <a:off x="6509017" y="1473663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6509017" y="1473663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Reduz ruído entre estratégia e rotina.</a:t>
            </a:r>
            <a:endParaRPr lang="en-US" sz="646" dirty="0"/>
          </a:p>
        </p:txBody>
      </p:sp>
      <p:sp>
        <p:nvSpPr>
          <p:cNvPr id="29" name="Shape 27"/>
          <p:cNvSpPr/>
          <p:nvPr/>
        </p:nvSpPr>
        <p:spPr>
          <a:xfrm>
            <a:off x="3895502" y="1829444"/>
            <a:ext cx="2309166" cy="1308608"/>
          </a:xfrm>
          <a:prstGeom prst="roundRect">
            <a:avLst>
              <a:gd name="adj" fmla="val 844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4057092" y="1991065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4142780" y="2062460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2" name="Shape 30"/>
          <p:cNvSpPr/>
          <p:nvPr/>
        </p:nvSpPr>
        <p:spPr>
          <a:xfrm>
            <a:off x="4057092" y="2545233"/>
            <a:ext cx="1985924" cy="2761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4057092" y="2539480"/>
            <a:ext cx="1990508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Operação menos dependente de improviso</a:t>
            </a:r>
            <a:endParaRPr lang="en-US" sz="990" dirty="0"/>
          </a:p>
        </p:txBody>
      </p:sp>
      <p:sp>
        <p:nvSpPr>
          <p:cNvPr id="34" name="Shape 32"/>
          <p:cNvSpPr/>
          <p:nvPr/>
        </p:nvSpPr>
        <p:spPr>
          <a:xfrm>
            <a:off x="4057092" y="2940476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4057092" y="2940476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Cria base para crescimento mais sustentável.</a:t>
            </a:r>
            <a:endParaRPr lang="en-US" sz="646" dirty="0"/>
          </a:p>
        </p:txBody>
      </p:sp>
      <p:sp>
        <p:nvSpPr>
          <p:cNvPr id="36" name="Shape 34"/>
          <p:cNvSpPr/>
          <p:nvPr/>
        </p:nvSpPr>
        <p:spPr>
          <a:xfrm>
            <a:off x="569323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569323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569323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39" name="Shape 37"/>
          <p:cNvSpPr/>
          <p:nvPr/>
        </p:nvSpPr>
        <p:spPr>
          <a:xfrm>
            <a:off x="6992634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8"/>
          <p:cNvSpPr/>
          <p:nvPr/>
        </p:nvSpPr>
        <p:spPr>
          <a:xfrm>
            <a:off x="6992634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24" y="-17061"/>
            <a:ext cx="9204662" cy="5177623"/>
          </a:xfrm>
          <a:prstGeom prst="rect">
            <a:avLst/>
          </a:prstGeom>
          <a:solidFill>
            <a:srgbClr val="0C1C1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466706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66706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66706" y="479936"/>
            <a:ext cx="8210668" cy="264004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66706" y="479936"/>
            <a:ext cx="3164373" cy="264004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66706" y="479936"/>
            <a:ext cx="3164373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66706" y="474183"/>
            <a:ext cx="14525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 / 20 - RISCOS DE NÃO AGIR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66706" y="750953"/>
            <a:ext cx="2530833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466725" y="742950"/>
            <a:ext cx="192881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Riscos de não agir</a:t>
            </a:r>
            <a:endParaRPr lang="en-US" sz="2281" dirty="0"/>
          </a:p>
        </p:txBody>
      </p:sp>
      <p:sp>
        <p:nvSpPr>
          <p:cNvPr id="11" name="Shape 9"/>
          <p:cNvSpPr/>
          <p:nvPr/>
        </p:nvSpPr>
        <p:spPr>
          <a:xfrm>
            <a:off x="466706" y="1510966"/>
            <a:ext cx="3164373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10"/>
          <p:cNvSpPr/>
          <p:nvPr/>
        </p:nvSpPr>
        <p:spPr>
          <a:xfrm>
            <a:off x="466706" y="1510966"/>
            <a:ext cx="3169856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inércia também é uma escolha, e costuma cobrar juros em velocidade, margem e relevância.</a:t>
            </a:r>
            <a:endParaRPr lang="en-US" sz="947" dirty="0"/>
          </a:p>
        </p:txBody>
      </p:sp>
      <p:sp>
        <p:nvSpPr>
          <p:cNvPr id="13" name="Shape 11"/>
          <p:cNvSpPr/>
          <p:nvPr/>
        </p:nvSpPr>
        <p:spPr>
          <a:xfrm>
            <a:off x="4123655" y="479936"/>
            <a:ext cx="4553612" cy="264004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4" name="Shape 12"/>
          <p:cNvSpPr/>
          <p:nvPr/>
        </p:nvSpPr>
        <p:spPr>
          <a:xfrm>
            <a:off x="4123655" y="479936"/>
            <a:ext cx="4553612" cy="827251"/>
          </a:xfrm>
          <a:prstGeom prst="roundRect">
            <a:avLst>
              <a:gd name="adj" fmla="val 13352"/>
            </a:avLst>
          </a:prstGeom>
          <a:solidFill>
            <a:srgbClr val="FFFFFF">
              <a:alpha val="8000"/>
            </a:srgbClr>
          </a:solidFill>
          <a:ln w="5465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29422" y="485689"/>
            <a:ext cx="4542106" cy="815745"/>
          </a:xfrm>
          <a:prstGeom prst="rect">
            <a:avLst/>
          </a:prstGeom>
        </p:spPr>
      </p:pic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r="-647" b="15491"/>
          <a:stretch/>
        </p:blipFill>
        <p:spPr>
          <a:xfrm>
            <a:off x="7077180" y="557894"/>
            <a:ext cx="1828606" cy="827251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4448156" y="732525"/>
            <a:ext cx="398299" cy="32216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4"/>
          <p:cNvSpPr/>
          <p:nvPr/>
        </p:nvSpPr>
        <p:spPr>
          <a:xfrm>
            <a:off x="4448156" y="721019"/>
            <a:ext cx="3905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2410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2410" dirty="0"/>
          </a:p>
        </p:txBody>
      </p:sp>
      <p:sp>
        <p:nvSpPr>
          <p:cNvPr id="19" name="Shape 15"/>
          <p:cNvSpPr/>
          <p:nvPr/>
        </p:nvSpPr>
        <p:spPr>
          <a:xfrm>
            <a:off x="5080713" y="830235"/>
            <a:ext cx="1286585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16"/>
          <p:cNvSpPr/>
          <p:nvPr/>
        </p:nvSpPr>
        <p:spPr>
          <a:xfrm>
            <a:off x="5080713" y="835988"/>
            <a:ext cx="1285875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1"/>
              </a:lnSpc>
              <a:buNone/>
            </a:pPr>
            <a:r>
              <a:rPr lang="en-US" sz="732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Crescer com margem fraca</a:t>
            </a:r>
            <a:endParaRPr lang="en-US" sz="732" dirty="0"/>
          </a:p>
        </p:txBody>
      </p:sp>
      <p:sp>
        <p:nvSpPr>
          <p:cNvPr id="21" name="Shape 17"/>
          <p:cNvSpPr/>
          <p:nvPr/>
        </p:nvSpPr>
        <p:spPr>
          <a:xfrm>
            <a:off x="4123655" y="1386380"/>
            <a:ext cx="4553612" cy="827251"/>
          </a:xfrm>
          <a:prstGeom prst="roundRect">
            <a:avLst>
              <a:gd name="adj" fmla="val 13352"/>
            </a:avLst>
          </a:prstGeom>
          <a:solidFill>
            <a:srgbClr val="FFFFFF">
              <a:alpha val="8000"/>
            </a:srgbClr>
          </a:solidFill>
          <a:ln w="5465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29422" y="1392133"/>
            <a:ext cx="4542106" cy="815745"/>
          </a:xfrm>
          <a:prstGeom prst="rect">
            <a:avLst/>
          </a:prstGeom>
        </p:spPr>
      </p:pic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rcRect r="-647" b="15491"/>
          <a:stretch/>
        </p:blipFill>
        <p:spPr>
          <a:xfrm>
            <a:off x="7022022" y="1396011"/>
            <a:ext cx="1828606" cy="827251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4448156" y="1638969"/>
            <a:ext cx="398299" cy="32216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19"/>
          <p:cNvSpPr/>
          <p:nvPr/>
        </p:nvSpPr>
        <p:spPr>
          <a:xfrm>
            <a:off x="4448156" y="1627463"/>
            <a:ext cx="3905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2410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2410" dirty="0"/>
          </a:p>
        </p:txBody>
      </p:sp>
      <p:sp>
        <p:nvSpPr>
          <p:cNvPr id="26" name="Shape 20"/>
          <p:cNvSpPr/>
          <p:nvPr/>
        </p:nvSpPr>
        <p:spPr>
          <a:xfrm>
            <a:off x="5080713" y="1736678"/>
            <a:ext cx="1415487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7" name="Text 21"/>
          <p:cNvSpPr/>
          <p:nvPr/>
        </p:nvSpPr>
        <p:spPr>
          <a:xfrm>
            <a:off x="5080713" y="1742431"/>
            <a:ext cx="1419225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1"/>
              </a:lnSpc>
              <a:buNone/>
            </a:pPr>
            <a:r>
              <a:rPr lang="en-US" sz="732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Perder relevância por lentidão</a:t>
            </a:r>
            <a:endParaRPr lang="en-US" sz="732" dirty="0"/>
          </a:p>
        </p:txBody>
      </p:sp>
      <p:sp>
        <p:nvSpPr>
          <p:cNvPr id="28" name="Shape 22"/>
          <p:cNvSpPr/>
          <p:nvPr/>
        </p:nvSpPr>
        <p:spPr>
          <a:xfrm>
            <a:off x="4123655" y="2292823"/>
            <a:ext cx="4553612" cy="827251"/>
          </a:xfrm>
          <a:prstGeom prst="roundRect">
            <a:avLst>
              <a:gd name="adj" fmla="val 13352"/>
            </a:avLst>
          </a:prstGeom>
          <a:solidFill>
            <a:srgbClr val="FFFFFF">
              <a:alpha val="8000"/>
            </a:srgbClr>
          </a:solidFill>
          <a:ln w="5465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29422" y="2298576"/>
            <a:ext cx="4542106" cy="815745"/>
          </a:xfrm>
          <a:prstGeom prst="rect">
            <a:avLst/>
          </a:prstGeom>
        </p:spPr>
      </p:pic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5"/>
          <a:srcRect r="-647" b="15491"/>
          <a:stretch/>
        </p:blipFill>
        <p:spPr>
          <a:xfrm>
            <a:off x="6989400" y="2309442"/>
            <a:ext cx="1828606" cy="827251"/>
          </a:xfrm>
          <a:prstGeom prst="rect">
            <a:avLst/>
          </a:prstGeom>
        </p:spPr>
      </p:pic>
      <p:sp>
        <p:nvSpPr>
          <p:cNvPr id="31" name="Shape 23"/>
          <p:cNvSpPr/>
          <p:nvPr/>
        </p:nvSpPr>
        <p:spPr>
          <a:xfrm>
            <a:off x="4448156" y="2545412"/>
            <a:ext cx="398299" cy="32216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2" name="Text 24"/>
          <p:cNvSpPr/>
          <p:nvPr/>
        </p:nvSpPr>
        <p:spPr>
          <a:xfrm>
            <a:off x="4448156" y="2533906"/>
            <a:ext cx="3905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2410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2410" dirty="0"/>
          </a:p>
        </p:txBody>
      </p:sp>
      <p:sp>
        <p:nvSpPr>
          <p:cNvPr id="33" name="Shape 25"/>
          <p:cNvSpPr/>
          <p:nvPr/>
        </p:nvSpPr>
        <p:spPr>
          <a:xfrm>
            <a:off x="5080713" y="2643122"/>
            <a:ext cx="1723447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4" name="Text 26"/>
          <p:cNvSpPr/>
          <p:nvPr/>
        </p:nvSpPr>
        <p:spPr>
          <a:xfrm>
            <a:off x="5080713" y="2648875"/>
            <a:ext cx="1728788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1"/>
              </a:lnSpc>
              <a:buNone/>
            </a:pPr>
            <a:r>
              <a:rPr lang="en-US" sz="732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Confundir tecnologia com estratégia</a:t>
            </a:r>
            <a:endParaRPr lang="en-US" sz="732" dirty="0"/>
          </a:p>
        </p:txBody>
      </p:sp>
      <p:sp>
        <p:nvSpPr>
          <p:cNvPr id="35" name="Shape 27"/>
          <p:cNvSpPr/>
          <p:nvPr/>
        </p:nvSpPr>
        <p:spPr>
          <a:xfrm>
            <a:off x="466706" y="4195510"/>
            <a:ext cx="8210668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10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6706" y="4195510"/>
            <a:ext cx="5583213" cy="57529"/>
          </a:xfrm>
          <a:prstGeom prst="rect">
            <a:avLst/>
          </a:prstGeom>
        </p:spPr>
      </p:pic>
      <p:sp>
        <p:nvSpPr>
          <p:cNvPr id="37" name="Shape 28"/>
          <p:cNvSpPr/>
          <p:nvPr/>
        </p:nvSpPr>
        <p:spPr>
          <a:xfrm>
            <a:off x="466706" y="4813139"/>
            <a:ext cx="8210668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Shape 29"/>
          <p:cNvSpPr/>
          <p:nvPr/>
        </p:nvSpPr>
        <p:spPr>
          <a:xfrm>
            <a:off x="466706" y="4813139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9" name="Text 30"/>
          <p:cNvSpPr/>
          <p:nvPr/>
        </p:nvSpPr>
        <p:spPr>
          <a:xfrm>
            <a:off x="466706" y="481313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40" name="Shape 31"/>
          <p:cNvSpPr/>
          <p:nvPr/>
        </p:nvSpPr>
        <p:spPr>
          <a:xfrm>
            <a:off x="7095325" y="4813139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1" name="Text 32"/>
          <p:cNvSpPr/>
          <p:nvPr/>
        </p:nvSpPr>
        <p:spPr>
          <a:xfrm>
            <a:off x="7095325" y="4813139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24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39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12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12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12" y="500701"/>
            <a:ext cx="8169137" cy="277542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12" y="500701"/>
            <a:ext cx="2917986" cy="277542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87412" y="500701"/>
            <a:ext cx="2917986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87412" y="494948"/>
            <a:ext cx="13192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18 / 20 - RECOMENDAÇÕES</a:t>
            </a:r>
            <a:endParaRPr lang="en-US" sz="646" dirty="0"/>
          </a:p>
        </p:txBody>
      </p:sp>
      <p:sp>
        <p:nvSpPr>
          <p:cNvPr id="10" name="Shape 8"/>
          <p:cNvSpPr/>
          <p:nvPr/>
        </p:nvSpPr>
        <p:spPr>
          <a:xfrm>
            <a:off x="487412" y="753470"/>
            <a:ext cx="2741803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412" y="747717"/>
            <a:ext cx="2744140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Recomendações para a liderança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12" y="1495236"/>
            <a:ext cx="2917986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12" y="1495236"/>
            <a:ext cx="2922481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apresentação deve terminar com critérios práticos para guiar a próxima decisão.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3895483" y="500701"/>
            <a:ext cx="4761076" cy="277542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3895483" y="500701"/>
            <a:ext cx="2309166" cy="1346092"/>
          </a:xfrm>
          <a:prstGeom prst="roundRect">
            <a:avLst>
              <a:gd name="adj" fmla="val 820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057129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5FC31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142817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18" name="Shape 16"/>
          <p:cNvSpPr/>
          <p:nvPr/>
        </p:nvSpPr>
        <p:spPr>
          <a:xfrm>
            <a:off x="4057129" y="1216489"/>
            <a:ext cx="1985924" cy="2761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4057129" y="1210736"/>
            <a:ext cx="1990508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Comece pelo problema de maior recorrência</a:t>
            </a:r>
            <a:endParaRPr lang="en-US" sz="990" dirty="0"/>
          </a:p>
        </p:txBody>
      </p:sp>
      <p:sp>
        <p:nvSpPr>
          <p:cNvPr id="20" name="Shape 18"/>
          <p:cNvSpPr/>
          <p:nvPr/>
        </p:nvSpPr>
        <p:spPr>
          <a:xfrm>
            <a:off x="4057129" y="1611733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4057129" y="1611733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Foque onde há recorrência e valor claro.</a:t>
            </a:r>
            <a:endParaRPr lang="en-US" sz="646" dirty="0"/>
          </a:p>
        </p:txBody>
      </p:sp>
      <p:sp>
        <p:nvSpPr>
          <p:cNvPr id="22" name="Shape 20"/>
          <p:cNvSpPr/>
          <p:nvPr/>
        </p:nvSpPr>
        <p:spPr>
          <a:xfrm>
            <a:off x="6347389" y="500701"/>
            <a:ext cx="2309166" cy="1346092"/>
          </a:xfrm>
          <a:prstGeom prst="roundRect">
            <a:avLst>
              <a:gd name="adj" fmla="val 820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6508998" y="662322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6594686" y="73371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3"/>
          <p:cNvSpPr/>
          <p:nvPr/>
        </p:nvSpPr>
        <p:spPr>
          <a:xfrm>
            <a:off x="6508998" y="1216489"/>
            <a:ext cx="1985924" cy="2761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4"/>
          <p:cNvSpPr/>
          <p:nvPr/>
        </p:nvSpPr>
        <p:spPr>
          <a:xfrm>
            <a:off x="6508998" y="1210736"/>
            <a:ext cx="1990508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Conecte metas a indicadores de comportamento</a:t>
            </a:r>
            <a:endParaRPr lang="en-US" sz="990" dirty="0"/>
          </a:p>
        </p:txBody>
      </p:sp>
      <p:sp>
        <p:nvSpPr>
          <p:cNvPr id="27" name="Shape 25"/>
          <p:cNvSpPr/>
          <p:nvPr/>
        </p:nvSpPr>
        <p:spPr>
          <a:xfrm>
            <a:off x="6508998" y="1611733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6508998" y="1611733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Crie indicadores que revelem comportamento.</a:t>
            </a:r>
            <a:endParaRPr lang="en-US" sz="646" dirty="0"/>
          </a:p>
        </p:txBody>
      </p:sp>
      <p:sp>
        <p:nvSpPr>
          <p:cNvPr id="29" name="Shape 27"/>
          <p:cNvSpPr/>
          <p:nvPr/>
        </p:nvSpPr>
        <p:spPr>
          <a:xfrm>
            <a:off x="3895483" y="1930030"/>
            <a:ext cx="2309166" cy="1346092"/>
          </a:xfrm>
          <a:prstGeom prst="roundRect">
            <a:avLst>
              <a:gd name="adj" fmla="val 820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4057129" y="2091651"/>
            <a:ext cx="276140" cy="276140"/>
          </a:xfrm>
          <a:prstGeom prst="roundRect">
            <a:avLst>
              <a:gd name="adj" fmla="val 39995981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4142817" y="2163046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000000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2" name="Shape 30"/>
          <p:cNvSpPr/>
          <p:nvPr/>
        </p:nvSpPr>
        <p:spPr>
          <a:xfrm>
            <a:off x="4057129" y="2645819"/>
            <a:ext cx="1985924" cy="2761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4057129" y="2640065"/>
            <a:ext cx="1990508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69"/>
              </a:lnSpc>
              <a:buNone/>
            </a:pPr>
            <a:r>
              <a:rPr lang="en-US" sz="99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Trate inovação como rotina de gestão</a:t>
            </a:r>
            <a:endParaRPr lang="en-US" sz="990" dirty="0"/>
          </a:p>
        </p:txBody>
      </p:sp>
      <p:sp>
        <p:nvSpPr>
          <p:cNvPr id="34" name="Shape 32"/>
          <p:cNvSpPr/>
          <p:nvPr/>
        </p:nvSpPr>
        <p:spPr>
          <a:xfrm>
            <a:off x="4057129" y="3041062"/>
            <a:ext cx="1985924" cy="11505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4057129" y="3041062"/>
            <a:ext cx="1985924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71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 intenção em ritual de gestão.</a:t>
            </a:r>
            <a:endParaRPr lang="en-US" sz="646" dirty="0"/>
          </a:p>
        </p:txBody>
      </p:sp>
      <p:sp>
        <p:nvSpPr>
          <p:cNvPr id="36" name="Shape 34"/>
          <p:cNvSpPr/>
          <p:nvPr/>
        </p:nvSpPr>
        <p:spPr>
          <a:xfrm>
            <a:off x="569305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569305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569305" y="470868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39" name="Shape 37"/>
          <p:cNvSpPr/>
          <p:nvPr/>
        </p:nvSpPr>
        <p:spPr>
          <a:xfrm>
            <a:off x="6992615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8"/>
          <p:cNvSpPr/>
          <p:nvPr/>
        </p:nvSpPr>
        <p:spPr>
          <a:xfrm>
            <a:off x="6992615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24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20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31" y="500701"/>
            <a:ext cx="3494715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31" y="500701"/>
            <a:ext cx="3494715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87431" y="494948"/>
            <a:ext cx="12430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 / 20 - PRÓXIMO PASSO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87431" y="3365652"/>
            <a:ext cx="3494715" cy="86869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487431" y="3365652"/>
            <a:ext cx="3374534" cy="287646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431" y="3359899"/>
            <a:ext cx="22193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Próximo passo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31" y="3877662"/>
            <a:ext cx="3353410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5775" y="3876675"/>
            <a:ext cx="2300288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Escolha uma frente de mercado e transforme em plano de 90 dias.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553955" y="500701"/>
            <a:ext cx="4102636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553936" y="500701"/>
            <a:ext cx="4102636" cy="3019111"/>
          </a:xfrm>
          <a:prstGeom prst="roundRect">
            <a:avLst>
              <a:gd name="adj" fmla="val 365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761049" y="707806"/>
            <a:ext cx="3688427" cy="1208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761049" y="707806"/>
            <a:ext cx="1062038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4"/>
              </a:lnSpc>
              <a:buNone/>
            </a:pPr>
            <a:r>
              <a:rPr lang="en-US" sz="602" b="1" kern="0" spc="48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SINAIS DE VALOR EM IA</a:t>
            </a:r>
            <a:endParaRPr lang="en-US" sz="602" dirty="0"/>
          </a:p>
        </p:txBody>
      </p:sp>
      <p:sp>
        <p:nvSpPr>
          <p:cNvPr id="18" name="Shape 16"/>
          <p:cNvSpPr/>
          <p:nvPr/>
        </p:nvSpPr>
        <p:spPr>
          <a:xfrm>
            <a:off x="4761049" y="966687"/>
            <a:ext cx="3688427" cy="189729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Shape 17"/>
          <p:cNvSpPr/>
          <p:nvPr/>
        </p:nvSpPr>
        <p:spPr>
          <a:xfrm>
            <a:off x="4761049" y="1130375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8"/>
          <p:cNvSpPr/>
          <p:nvPr/>
        </p:nvSpPr>
        <p:spPr>
          <a:xfrm>
            <a:off x="4761049" y="1130375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Shape 19"/>
          <p:cNvSpPr/>
          <p:nvPr/>
        </p:nvSpPr>
        <p:spPr>
          <a:xfrm>
            <a:off x="4761049" y="1170646"/>
            <a:ext cx="177352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4761049" y="1170646"/>
            <a:ext cx="180975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EBIT</a:t>
            </a:r>
            <a:endParaRPr lang="en-US" sz="602" dirty="0"/>
          </a:p>
        </p:txBody>
      </p:sp>
      <p:sp>
        <p:nvSpPr>
          <p:cNvPr id="23" name="Shape 21"/>
          <p:cNvSpPr/>
          <p:nvPr/>
        </p:nvSpPr>
        <p:spPr>
          <a:xfrm>
            <a:off x="8206327" y="1130375"/>
            <a:ext cx="243151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8206327" y="1136128"/>
            <a:ext cx="23336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39%</a:t>
            </a:r>
            <a:endParaRPr lang="en-US" sz="775" dirty="0"/>
          </a:p>
        </p:txBody>
      </p:sp>
      <p:sp>
        <p:nvSpPr>
          <p:cNvPr id="25" name="Shape 23"/>
          <p:cNvSpPr/>
          <p:nvPr/>
        </p:nvSpPr>
        <p:spPr>
          <a:xfrm>
            <a:off x="4761049" y="1331727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1049" y="1331727"/>
            <a:ext cx="2054963" cy="57529"/>
          </a:xfrm>
          <a:prstGeom prst="rect">
            <a:avLst/>
          </a:prstGeom>
        </p:spPr>
      </p:pic>
      <p:sp>
        <p:nvSpPr>
          <p:cNvPr id="27" name="Shape 24"/>
          <p:cNvSpPr/>
          <p:nvPr/>
        </p:nvSpPr>
        <p:spPr>
          <a:xfrm>
            <a:off x="4761049" y="1785758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Shape 25"/>
          <p:cNvSpPr/>
          <p:nvPr/>
        </p:nvSpPr>
        <p:spPr>
          <a:xfrm>
            <a:off x="4761049" y="1785758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9" name="Shape 26"/>
          <p:cNvSpPr/>
          <p:nvPr/>
        </p:nvSpPr>
        <p:spPr>
          <a:xfrm>
            <a:off x="4761049" y="1826029"/>
            <a:ext cx="324321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27"/>
          <p:cNvSpPr/>
          <p:nvPr/>
        </p:nvSpPr>
        <p:spPr>
          <a:xfrm>
            <a:off x="4761049" y="1826029"/>
            <a:ext cx="328613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Agentes</a:t>
            </a:r>
            <a:endParaRPr lang="en-US" sz="602" dirty="0"/>
          </a:p>
        </p:txBody>
      </p:sp>
      <p:sp>
        <p:nvSpPr>
          <p:cNvPr id="31" name="Shape 28"/>
          <p:cNvSpPr/>
          <p:nvPr/>
        </p:nvSpPr>
        <p:spPr>
          <a:xfrm>
            <a:off x="8208299" y="1785758"/>
            <a:ext cx="241173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2" name="Text 29"/>
          <p:cNvSpPr/>
          <p:nvPr/>
        </p:nvSpPr>
        <p:spPr>
          <a:xfrm>
            <a:off x="8208299" y="1791512"/>
            <a:ext cx="2286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62%</a:t>
            </a:r>
            <a:endParaRPr lang="en-US" sz="775" dirty="0"/>
          </a:p>
        </p:txBody>
      </p:sp>
      <p:sp>
        <p:nvSpPr>
          <p:cNvPr id="33" name="Shape 30"/>
          <p:cNvSpPr/>
          <p:nvPr/>
        </p:nvSpPr>
        <p:spPr>
          <a:xfrm>
            <a:off x="4761049" y="1987110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61049" y="1987110"/>
            <a:ext cx="3266852" cy="57529"/>
          </a:xfrm>
          <a:prstGeom prst="rect">
            <a:avLst/>
          </a:prstGeom>
        </p:spPr>
      </p:pic>
      <p:sp>
        <p:nvSpPr>
          <p:cNvPr id="35" name="Shape 31"/>
          <p:cNvSpPr/>
          <p:nvPr/>
        </p:nvSpPr>
        <p:spPr>
          <a:xfrm>
            <a:off x="4761049" y="2441141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6" name="Shape 32"/>
          <p:cNvSpPr/>
          <p:nvPr/>
        </p:nvSpPr>
        <p:spPr>
          <a:xfrm>
            <a:off x="4761049" y="2441141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3"/>
          <p:cNvSpPr/>
          <p:nvPr/>
        </p:nvSpPr>
        <p:spPr>
          <a:xfrm>
            <a:off x="4761049" y="2481411"/>
            <a:ext cx="354973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4"/>
          <p:cNvSpPr/>
          <p:nvPr/>
        </p:nvSpPr>
        <p:spPr>
          <a:xfrm>
            <a:off x="4761049" y="2481411"/>
            <a:ext cx="352425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Inovação</a:t>
            </a:r>
            <a:endParaRPr lang="en-US" sz="602" dirty="0"/>
          </a:p>
        </p:txBody>
      </p:sp>
      <p:sp>
        <p:nvSpPr>
          <p:cNvPr id="39" name="Shape 35"/>
          <p:cNvSpPr/>
          <p:nvPr/>
        </p:nvSpPr>
        <p:spPr>
          <a:xfrm>
            <a:off x="8202997" y="2441141"/>
            <a:ext cx="246476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6"/>
          <p:cNvSpPr/>
          <p:nvPr/>
        </p:nvSpPr>
        <p:spPr>
          <a:xfrm>
            <a:off x="8202997" y="2446894"/>
            <a:ext cx="23336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64%</a:t>
            </a:r>
            <a:endParaRPr lang="en-US" sz="775" dirty="0"/>
          </a:p>
        </p:txBody>
      </p:sp>
      <p:sp>
        <p:nvSpPr>
          <p:cNvPr id="41" name="Shape 37"/>
          <p:cNvSpPr/>
          <p:nvPr/>
        </p:nvSpPr>
        <p:spPr>
          <a:xfrm>
            <a:off x="4761049" y="2642493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61049" y="2642493"/>
            <a:ext cx="3372203" cy="57529"/>
          </a:xfrm>
          <a:prstGeom prst="rect">
            <a:avLst/>
          </a:prstGeom>
        </p:spPr>
      </p:pic>
      <p:pic>
        <p:nvPicPr>
          <p:cNvPr id="4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61049" y="2979039"/>
            <a:ext cx="3688427" cy="333669"/>
          </a:xfrm>
          <a:prstGeom prst="rect">
            <a:avLst/>
          </a:prstGeom>
        </p:spPr>
      </p:pic>
      <p:sp>
        <p:nvSpPr>
          <p:cNvPr id="44" name="Shape 38"/>
          <p:cNvSpPr/>
          <p:nvPr/>
        </p:nvSpPr>
        <p:spPr>
          <a:xfrm>
            <a:off x="4553936" y="3706423"/>
            <a:ext cx="4102636" cy="52792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5" name="Shape 39"/>
          <p:cNvSpPr/>
          <p:nvPr/>
        </p:nvSpPr>
        <p:spPr>
          <a:xfrm>
            <a:off x="4553936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6" name="Shape 40"/>
          <p:cNvSpPr/>
          <p:nvPr/>
        </p:nvSpPr>
        <p:spPr>
          <a:xfrm>
            <a:off x="4656776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7" name="Text 41"/>
          <p:cNvSpPr/>
          <p:nvPr/>
        </p:nvSpPr>
        <p:spPr>
          <a:xfrm>
            <a:off x="4656776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48" name="Shape 42"/>
          <p:cNvSpPr/>
          <p:nvPr/>
        </p:nvSpPr>
        <p:spPr>
          <a:xfrm>
            <a:off x="4656776" y="4022204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9" name="Text 43"/>
          <p:cNvSpPr/>
          <p:nvPr/>
        </p:nvSpPr>
        <p:spPr>
          <a:xfrm>
            <a:off x="4656776" y="4016451"/>
            <a:ext cx="862013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Definir responsável</a:t>
            </a:r>
            <a:endParaRPr lang="en-US" sz="689" dirty="0"/>
          </a:p>
        </p:txBody>
      </p:sp>
      <p:sp>
        <p:nvSpPr>
          <p:cNvPr id="50" name="Shape 44"/>
          <p:cNvSpPr/>
          <p:nvPr/>
        </p:nvSpPr>
        <p:spPr>
          <a:xfrm>
            <a:off x="5962520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1" name="Shape 45"/>
          <p:cNvSpPr/>
          <p:nvPr/>
        </p:nvSpPr>
        <p:spPr>
          <a:xfrm>
            <a:off x="6065360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2" name="Text 46"/>
          <p:cNvSpPr/>
          <p:nvPr/>
        </p:nvSpPr>
        <p:spPr>
          <a:xfrm>
            <a:off x="6065360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53" name="Shape 47"/>
          <p:cNvSpPr/>
          <p:nvPr/>
        </p:nvSpPr>
        <p:spPr>
          <a:xfrm>
            <a:off x="6065360" y="4022204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4" name="Text 48"/>
          <p:cNvSpPr/>
          <p:nvPr/>
        </p:nvSpPr>
        <p:spPr>
          <a:xfrm>
            <a:off x="6065360" y="4016451"/>
            <a:ext cx="804863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Estábelecer prazo</a:t>
            </a:r>
            <a:endParaRPr lang="en-US" sz="689" dirty="0"/>
          </a:p>
        </p:txBody>
      </p:sp>
      <p:sp>
        <p:nvSpPr>
          <p:cNvPr id="55" name="Shape 49"/>
          <p:cNvSpPr/>
          <p:nvPr/>
        </p:nvSpPr>
        <p:spPr>
          <a:xfrm>
            <a:off x="7371048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6" name="Shape 50"/>
          <p:cNvSpPr/>
          <p:nvPr/>
        </p:nvSpPr>
        <p:spPr>
          <a:xfrm>
            <a:off x="7473888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7" name="Text 51"/>
          <p:cNvSpPr/>
          <p:nvPr/>
        </p:nvSpPr>
        <p:spPr>
          <a:xfrm>
            <a:off x="7473888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58" name="Shape 52"/>
          <p:cNvSpPr/>
          <p:nvPr/>
        </p:nvSpPr>
        <p:spPr>
          <a:xfrm>
            <a:off x="7473888" y="4022204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9" name="Text 53"/>
          <p:cNvSpPr/>
          <p:nvPr/>
        </p:nvSpPr>
        <p:spPr>
          <a:xfrm>
            <a:off x="7473888" y="4016451"/>
            <a:ext cx="8286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Escolher indicador</a:t>
            </a:r>
            <a:endParaRPr lang="en-US" sz="689" dirty="0"/>
          </a:p>
        </p:txBody>
      </p:sp>
      <p:sp>
        <p:nvSpPr>
          <p:cNvPr id="60" name="Shape 54"/>
          <p:cNvSpPr/>
          <p:nvPr/>
        </p:nvSpPr>
        <p:spPr>
          <a:xfrm>
            <a:off x="569305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1" name="Shape 55"/>
          <p:cNvSpPr/>
          <p:nvPr/>
        </p:nvSpPr>
        <p:spPr>
          <a:xfrm>
            <a:off x="569305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2" name="Text 56"/>
          <p:cNvSpPr/>
          <p:nvPr/>
        </p:nvSpPr>
        <p:spPr>
          <a:xfrm>
            <a:off x="569305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63" name="Shape 57"/>
          <p:cNvSpPr/>
          <p:nvPr/>
        </p:nvSpPr>
        <p:spPr>
          <a:xfrm>
            <a:off x="6992615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4" name="Text 58"/>
          <p:cNvSpPr/>
          <p:nvPr/>
        </p:nvSpPr>
        <p:spPr>
          <a:xfrm>
            <a:off x="6992615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1" y="-17061"/>
            <a:ext cx="9204662" cy="5177623"/>
          </a:xfrm>
          <a:prstGeom prst="rect">
            <a:avLst/>
          </a:prstGeom>
          <a:solidFill>
            <a:srgbClr val="0C1C16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b="2578"/>
          <a:stretch/>
        </p:blipFill>
        <p:spPr>
          <a:xfrm>
            <a:off x="3898906" y="585916"/>
            <a:ext cx="4631096" cy="455758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66666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2"/>
          <p:cNvSpPr/>
          <p:nvPr/>
        </p:nvSpPr>
        <p:spPr>
          <a:xfrm>
            <a:off x="466665" y="479936"/>
            <a:ext cx="4240616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466665" y="841022"/>
            <a:ext cx="4240616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466663" y="835269"/>
            <a:ext cx="117633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 / 20 - TESE CENTRAL</a:t>
            </a:r>
            <a:endParaRPr lang="en-US" sz="646" dirty="0"/>
          </a:p>
        </p:txBody>
      </p:sp>
      <p:sp>
        <p:nvSpPr>
          <p:cNvPr id="8" name="Shape 5"/>
          <p:cNvSpPr/>
          <p:nvPr/>
        </p:nvSpPr>
        <p:spPr>
          <a:xfrm>
            <a:off x="466665" y="1086150"/>
            <a:ext cx="4240616" cy="229541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466663" y="1086150"/>
            <a:ext cx="4245651" cy="23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9"/>
              </a:lnSpc>
              <a:buNone/>
            </a:pPr>
            <a:r>
              <a:rPr lang="en-US" sz="2754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 será decidido por empresas que combinam contexto local, tecnologia acessível e execução disciplinada.</a:t>
            </a:r>
            <a:endParaRPr lang="en-US" sz="2754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665" y="3540397"/>
            <a:ext cx="932871" cy="34517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466665" y="3733749"/>
            <a:ext cx="3513143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8"/>
          <p:cNvSpPr/>
          <p:nvPr/>
        </p:nvSpPr>
        <p:spPr>
          <a:xfrm>
            <a:off x="466663" y="3733749"/>
            <a:ext cx="3515031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Uma tese para alinhar liderança, narrativa comercial e prioridades de execução.</a:t>
            </a:r>
            <a:endParaRPr lang="en-US" sz="947" dirty="0"/>
          </a:p>
        </p:txBody>
      </p:sp>
      <p:sp>
        <p:nvSpPr>
          <p:cNvPr id="13" name="Shape 9"/>
          <p:cNvSpPr/>
          <p:nvPr/>
        </p:nvSpPr>
        <p:spPr>
          <a:xfrm>
            <a:off x="466666" y="4813139"/>
            <a:ext cx="8210668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4" name="Shape 10"/>
          <p:cNvSpPr/>
          <p:nvPr/>
        </p:nvSpPr>
        <p:spPr>
          <a:xfrm>
            <a:off x="466666" y="4813139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11"/>
          <p:cNvSpPr/>
          <p:nvPr/>
        </p:nvSpPr>
        <p:spPr>
          <a:xfrm>
            <a:off x="466665" y="481313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16" name="Shape 12"/>
          <p:cNvSpPr/>
          <p:nvPr/>
        </p:nvSpPr>
        <p:spPr>
          <a:xfrm>
            <a:off x="7095281" y="4813139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3"/>
          <p:cNvSpPr/>
          <p:nvPr/>
        </p:nvSpPr>
        <p:spPr>
          <a:xfrm>
            <a:off x="7095279" y="4813139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24" y="-17061"/>
            <a:ext cx="9204662" cy="5177623"/>
          </a:xfrm>
          <a:prstGeom prst="rect">
            <a:avLst/>
          </a:prstGeom>
          <a:solidFill>
            <a:srgbClr val="0C1C1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466688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66688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66688" y="479936"/>
            <a:ext cx="8210668" cy="16683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688" y="479936"/>
            <a:ext cx="1862603" cy="166834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412608" y="479936"/>
            <a:ext cx="1264742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5"/>
          <p:cNvSpPr/>
          <p:nvPr/>
        </p:nvSpPr>
        <p:spPr>
          <a:xfrm>
            <a:off x="7412608" y="474183"/>
            <a:ext cx="12573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 / 20 - ENCERRAMENTO</a:t>
            </a:r>
            <a:endParaRPr lang="en-US" sz="646" dirty="0"/>
          </a:p>
        </p:txBody>
      </p:sp>
      <p:sp>
        <p:nvSpPr>
          <p:cNvPr id="9" name="Shape 6"/>
          <p:cNvSpPr/>
          <p:nvPr/>
        </p:nvSpPr>
        <p:spPr>
          <a:xfrm>
            <a:off x="466688" y="2630717"/>
            <a:ext cx="8210668" cy="162232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7"/>
          <p:cNvSpPr/>
          <p:nvPr/>
        </p:nvSpPr>
        <p:spPr>
          <a:xfrm>
            <a:off x="466688" y="2630717"/>
            <a:ext cx="4873438" cy="162232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466688" y="2630717"/>
            <a:ext cx="4297696" cy="103552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466688" y="2630717"/>
            <a:ext cx="430318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3"/>
              </a:lnSpc>
              <a:buNone/>
            </a:pPr>
            <a:r>
              <a:rPr lang="en-US" sz="3098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decisão agora é transformar clareza em movimento</a:t>
            </a:r>
            <a:endParaRPr lang="en-US" sz="3098" dirty="0"/>
          </a:p>
        </p:txBody>
      </p:sp>
      <p:sp>
        <p:nvSpPr>
          <p:cNvPr id="13" name="Shape 10"/>
          <p:cNvSpPr/>
          <p:nvPr/>
        </p:nvSpPr>
        <p:spPr>
          <a:xfrm>
            <a:off x="466688" y="3896358"/>
            <a:ext cx="3992163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466688" y="3896358"/>
            <a:ext cx="3992522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este modelo como base para propostas, pitches, conversas executivas e narrativas comerciais com mais consistência.</a:t>
            </a:r>
            <a:endParaRPr lang="en-US" sz="947" dirty="0"/>
          </a:p>
        </p:txBody>
      </p:sp>
      <p:sp>
        <p:nvSpPr>
          <p:cNvPr id="15" name="Shape 12"/>
          <p:cNvSpPr/>
          <p:nvPr/>
        </p:nvSpPr>
        <p:spPr>
          <a:xfrm>
            <a:off x="5996955" y="2630717"/>
            <a:ext cx="2680319" cy="162232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3"/>
          <p:cNvSpPr/>
          <p:nvPr/>
        </p:nvSpPr>
        <p:spPr>
          <a:xfrm>
            <a:off x="5996955" y="3559543"/>
            <a:ext cx="2680319" cy="51776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4"/>
          <p:cNvSpPr/>
          <p:nvPr/>
        </p:nvSpPr>
        <p:spPr>
          <a:xfrm>
            <a:off x="5996955" y="3559544"/>
            <a:ext cx="2680858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1"/>
              </a:lnSpc>
              <a:buNone/>
            </a:pPr>
            <a:r>
              <a:rPr lang="en-US" sz="1205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Negócios fortes são construídos quando visão e execução apontam para o mesmo lugar.</a:t>
            </a:r>
            <a:endParaRPr lang="en-US" sz="1205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96955" y="4207015"/>
            <a:ext cx="2680320" cy="46023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466688" y="4813139"/>
            <a:ext cx="8210668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6"/>
          <p:cNvSpPr/>
          <p:nvPr/>
        </p:nvSpPr>
        <p:spPr>
          <a:xfrm>
            <a:off x="466688" y="4813139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7"/>
          <p:cNvSpPr/>
          <p:nvPr/>
        </p:nvSpPr>
        <p:spPr>
          <a:xfrm>
            <a:off x="466688" y="481313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22" name="Shape 18"/>
          <p:cNvSpPr/>
          <p:nvPr/>
        </p:nvSpPr>
        <p:spPr>
          <a:xfrm>
            <a:off x="7095306" y="4813139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3" name="Text 19"/>
          <p:cNvSpPr/>
          <p:nvPr/>
        </p:nvSpPr>
        <p:spPr>
          <a:xfrm>
            <a:off x="7095306" y="4813139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1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30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42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42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45" y="500701"/>
            <a:ext cx="3494715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45" y="500701"/>
            <a:ext cx="3494715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87447" y="494948"/>
            <a:ext cx="99536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 / 20 - CONTEXTO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87445" y="2899666"/>
            <a:ext cx="3494715" cy="1334676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487445" y="2899666"/>
            <a:ext cx="3374534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5775" y="2895600"/>
            <a:ext cx="2369851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mercado mudou de ritmo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45" y="3699321"/>
            <a:ext cx="3353410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48" y="3699321"/>
            <a:ext cx="2750428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mercado brasileiro amadurece enquanto consumidores, distribuição e capital exigem negócios mais claros, digitais e eficientes.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553941" y="500701"/>
            <a:ext cx="4102636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553934" y="500701"/>
            <a:ext cx="4102636" cy="2909806"/>
          </a:xfrm>
          <a:prstGeom prst="roundRect">
            <a:avLst>
              <a:gd name="adj" fmla="val 379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761044" y="707806"/>
            <a:ext cx="3688427" cy="1208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4761047" y="707806"/>
            <a:ext cx="1030221" cy="1208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4761049" y="707806"/>
            <a:ext cx="1023938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4"/>
              </a:lnSpc>
              <a:buNone/>
            </a:pPr>
            <a:r>
              <a:rPr lang="en-US" sz="602" b="1" kern="0" spc="48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USANDO IA</a:t>
            </a:r>
            <a:endParaRPr lang="en-US" sz="602" dirty="0"/>
          </a:p>
        </p:txBody>
      </p:sp>
      <p:sp>
        <p:nvSpPr>
          <p:cNvPr id="19" name="Shape 17"/>
          <p:cNvSpPr/>
          <p:nvPr/>
        </p:nvSpPr>
        <p:spPr>
          <a:xfrm>
            <a:off x="4761044" y="920663"/>
            <a:ext cx="3688427" cy="189154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8"/>
          <p:cNvSpPr/>
          <p:nvPr/>
        </p:nvSpPr>
        <p:spPr>
          <a:xfrm>
            <a:off x="4761044" y="920663"/>
            <a:ext cx="3688427" cy="131723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rcRect b="99280"/>
          <a:stretch/>
        </p:blipFill>
        <p:spPr>
          <a:xfrm>
            <a:off x="4919200" y="2053488"/>
            <a:ext cx="3372127" cy="6586"/>
          </a:xfrm>
          <a:prstGeom prst="rect">
            <a:avLst/>
          </a:prstGeom>
        </p:spPr>
      </p:pic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3"/>
          <a:srcRect b="99280"/>
          <a:stretch/>
        </p:blipFill>
        <p:spPr>
          <a:xfrm>
            <a:off x="4919200" y="1757109"/>
            <a:ext cx="3372127" cy="6586"/>
          </a:xfrm>
          <a:prstGeom prst="rect">
            <a:avLst/>
          </a:prstGeom>
        </p:spPr>
      </p:pic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3"/>
          <a:srcRect b="99280"/>
          <a:stretch/>
        </p:blipFill>
        <p:spPr>
          <a:xfrm>
            <a:off x="4919200" y="1460731"/>
            <a:ext cx="3372127" cy="6586"/>
          </a:xfrm>
          <a:prstGeom prst="rect">
            <a:avLst/>
          </a:prstGeom>
        </p:spPr>
      </p:pic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3"/>
          <a:srcRect b="99280"/>
          <a:stretch/>
        </p:blipFill>
        <p:spPr>
          <a:xfrm>
            <a:off x="4919200" y="1164352"/>
            <a:ext cx="3372127" cy="6586"/>
          </a:xfrm>
          <a:prstGeom prst="rect">
            <a:avLst/>
          </a:prstGeom>
        </p:spPr>
      </p:pic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19200" y="1128787"/>
            <a:ext cx="3391888" cy="292428"/>
          </a:xfrm>
          <a:prstGeom prst="rect">
            <a:avLst/>
          </a:prstGeom>
        </p:spPr>
      </p:pic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5"/>
          <a:srcRect r="2"/>
          <a:stretch/>
        </p:blipFill>
        <p:spPr>
          <a:xfrm>
            <a:off x="4886262" y="1368524"/>
            <a:ext cx="65861" cy="65862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4826994" y="1243387"/>
            <a:ext cx="185738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5"/>
              </a:lnSpc>
              <a:buNone/>
            </a:pPr>
            <a:r>
              <a:rPr lang="en-US" sz="640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55%</a:t>
            </a:r>
            <a:endParaRPr lang="en-US" sz="640" dirty="0"/>
          </a:p>
        </p:txBody>
      </p:sp>
      <p:sp>
        <p:nvSpPr>
          <p:cNvPr id="28" name="Text 20"/>
          <p:cNvSpPr/>
          <p:nvPr/>
        </p:nvSpPr>
        <p:spPr>
          <a:xfrm>
            <a:off x="4826994" y="2139108"/>
            <a:ext cx="180975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56"/>
              </a:lnSpc>
              <a:buNone/>
            </a:pPr>
            <a:r>
              <a:rPr lang="en-US" sz="54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2023</a:t>
            </a:r>
            <a:endParaRPr lang="en-US" sz="542" dirty="0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5"/>
          <a:srcRect r="2"/>
          <a:stretch/>
        </p:blipFill>
        <p:spPr>
          <a:xfrm>
            <a:off x="6572320" y="1166987"/>
            <a:ext cx="65861" cy="65862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6513049" y="1041849"/>
            <a:ext cx="180975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5"/>
              </a:lnSpc>
              <a:buNone/>
            </a:pPr>
            <a:r>
              <a:rPr lang="en-US" sz="640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72%</a:t>
            </a:r>
            <a:endParaRPr lang="en-US" sz="640" dirty="0"/>
          </a:p>
        </p:txBody>
      </p:sp>
      <p:sp>
        <p:nvSpPr>
          <p:cNvPr id="31" name="Text 22"/>
          <p:cNvSpPr/>
          <p:nvPr/>
        </p:nvSpPr>
        <p:spPr>
          <a:xfrm>
            <a:off x="6460364" y="2139108"/>
            <a:ext cx="290513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56"/>
              </a:lnSpc>
              <a:buNone/>
            </a:pPr>
            <a:r>
              <a:rPr lang="en-US" sz="54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Início 24</a:t>
            </a:r>
            <a:endParaRPr lang="en-US" sz="542" dirty="0"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5"/>
          <a:srcRect r="2"/>
          <a:stretch/>
        </p:blipFill>
        <p:spPr>
          <a:xfrm>
            <a:off x="8258389" y="1095856"/>
            <a:ext cx="65861" cy="65862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8199111" y="970719"/>
            <a:ext cx="180975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5"/>
              </a:lnSpc>
              <a:buNone/>
            </a:pPr>
            <a:r>
              <a:rPr lang="en-US" sz="640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78%</a:t>
            </a:r>
            <a:endParaRPr lang="en-US" sz="640" dirty="0"/>
          </a:p>
        </p:txBody>
      </p:sp>
      <p:sp>
        <p:nvSpPr>
          <p:cNvPr id="34" name="Text 24"/>
          <p:cNvSpPr/>
          <p:nvPr/>
        </p:nvSpPr>
        <p:spPr>
          <a:xfrm>
            <a:off x="8172766" y="2139108"/>
            <a:ext cx="233362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56"/>
              </a:lnSpc>
              <a:buNone/>
            </a:pPr>
            <a:r>
              <a:rPr lang="en-US" sz="54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Fim 24</a:t>
            </a:r>
            <a:endParaRPr lang="en-US" sz="542" dirty="0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61044" y="2881239"/>
            <a:ext cx="3688427" cy="322163"/>
          </a:xfrm>
          <a:prstGeom prst="rect">
            <a:avLst/>
          </a:prstGeom>
        </p:spPr>
      </p:pic>
      <p:sp>
        <p:nvSpPr>
          <p:cNvPr id="36" name="Shape 25"/>
          <p:cNvSpPr/>
          <p:nvPr/>
        </p:nvSpPr>
        <p:spPr>
          <a:xfrm>
            <a:off x="4553934" y="3597117"/>
            <a:ext cx="4102636" cy="63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26"/>
          <p:cNvSpPr/>
          <p:nvPr/>
        </p:nvSpPr>
        <p:spPr>
          <a:xfrm>
            <a:off x="4553931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8" name="Shape 27"/>
          <p:cNvSpPr/>
          <p:nvPr/>
        </p:nvSpPr>
        <p:spPr>
          <a:xfrm>
            <a:off x="4656765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9" name="Text 28"/>
          <p:cNvSpPr/>
          <p:nvPr/>
        </p:nvSpPr>
        <p:spPr>
          <a:xfrm>
            <a:off x="4656767" y="3694197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40" name="Shape 29"/>
          <p:cNvSpPr/>
          <p:nvPr/>
        </p:nvSpPr>
        <p:spPr>
          <a:xfrm>
            <a:off x="4656765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1" name="Text 30"/>
          <p:cNvSpPr/>
          <p:nvPr/>
        </p:nvSpPr>
        <p:spPr>
          <a:xfrm>
            <a:off x="4656767" y="3907145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Mais comparação entre experiências</a:t>
            </a:r>
            <a:endParaRPr lang="en-US" sz="689" dirty="0"/>
          </a:p>
        </p:txBody>
      </p:sp>
      <p:sp>
        <p:nvSpPr>
          <p:cNvPr id="42" name="Shape 31"/>
          <p:cNvSpPr/>
          <p:nvPr/>
        </p:nvSpPr>
        <p:spPr>
          <a:xfrm>
            <a:off x="5962501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3" name="Shape 32"/>
          <p:cNvSpPr/>
          <p:nvPr/>
        </p:nvSpPr>
        <p:spPr>
          <a:xfrm>
            <a:off x="6065334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4" name="Text 33"/>
          <p:cNvSpPr/>
          <p:nvPr/>
        </p:nvSpPr>
        <p:spPr>
          <a:xfrm>
            <a:off x="6065334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45" name="Shape 34"/>
          <p:cNvSpPr/>
          <p:nvPr/>
        </p:nvSpPr>
        <p:spPr>
          <a:xfrm>
            <a:off x="6065334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6" name="Text 35"/>
          <p:cNvSpPr/>
          <p:nvPr/>
        </p:nvSpPr>
        <p:spPr>
          <a:xfrm>
            <a:off x="6065334" y="3907146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Ciclos de decisão menos lineares</a:t>
            </a:r>
            <a:endParaRPr lang="en-US" sz="689" dirty="0"/>
          </a:p>
        </p:txBody>
      </p:sp>
      <p:sp>
        <p:nvSpPr>
          <p:cNvPr id="47" name="Shape 36"/>
          <p:cNvSpPr/>
          <p:nvPr/>
        </p:nvSpPr>
        <p:spPr>
          <a:xfrm>
            <a:off x="7371071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8" name="Shape 37"/>
          <p:cNvSpPr/>
          <p:nvPr/>
        </p:nvSpPr>
        <p:spPr>
          <a:xfrm>
            <a:off x="7473904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9" name="Text 38"/>
          <p:cNvSpPr/>
          <p:nvPr/>
        </p:nvSpPr>
        <p:spPr>
          <a:xfrm>
            <a:off x="7473904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50" name="Shape 39"/>
          <p:cNvSpPr/>
          <p:nvPr/>
        </p:nvSpPr>
        <p:spPr>
          <a:xfrm>
            <a:off x="7473904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1" name="Text 40"/>
          <p:cNvSpPr/>
          <p:nvPr/>
        </p:nvSpPr>
        <p:spPr>
          <a:xfrm>
            <a:off x="7473904" y="3907146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Pressão por eficiência e diferenciação</a:t>
            </a:r>
            <a:endParaRPr lang="en-US" sz="689" dirty="0"/>
          </a:p>
        </p:txBody>
      </p:sp>
      <p:sp>
        <p:nvSpPr>
          <p:cNvPr id="52" name="Shape 41"/>
          <p:cNvSpPr/>
          <p:nvPr/>
        </p:nvSpPr>
        <p:spPr>
          <a:xfrm>
            <a:off x="569330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3" name="Shape 42"/>
          <p:cNvSpPr/>
          <p:nvPr/>
        </p:nvSpPr>
        <p:spPr>
          <a:xfrm>
            <a:off x="569330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4" name="Text 43"/>
          <p:cNvSpPr/>
          <p:nvPr/>
        </p:nvSpPr>
        <p:spPr>
          <a:xfrm>
            <a:off x="569328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55" name="Shape 44"/>
          <p:cNvSpPr/>
          <p:nvPr/>
        </p:nvSpPr>
        <p:spPr>
          <a:xfrm>
            <a:off x="6992638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6" name="Text 45"/>
          <p:cNvSpPr/>
          <p:nvPr/>
        </p:nvSpPr>
        <p:spPr>
          <a:xfrm>
            <a:off x="6992631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1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25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24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24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21" y="500701"/>
            <a:ext cx="3494715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21" y="500701"/>
            <a:ext cx="3494715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87419" y="494948"/>
            <a:ext cx="14716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 / 20 - PROBLEMA CENTRAL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87421" y="2899666"/>
            <a:ext cx="3494715" cy="1334676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487421" y="2899666"/>
            <a:ext cx="3374534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419" y="2893913"/>
            <a:ext cx="3376961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problema não é falta de ferramentas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21" y="3699321"/>
            <a:ext cx="3353410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19" y="3699321"/>
            <a:ext cx="3353949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Muitas empresas ainda operam com ferramentas novas e mentalidade antiga: pouca leitura de dados, baixa velocidade e pouca diferenciação.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553924" y="500701"/>
            <a:ext cx="4102636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553924" y="500701"/>
            <a:ext cx="4102636" cy="2909806"/>
          </a:xfrm>
          <a:prstGeom prst="roundRect">
            <a:avLst>
              <a:gd name="adj" fmla="val 379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761026" y="707806"/>
            <a:ext cx="3688427" cy="1208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761033" y="707806"/>
            <a:ext cx="159067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4"/>
              </a:lnSpc>
              <a:buNone/>
            </a:pPr>
            <a:r>
              <a:rPr lang="en-US" sz="602" b="1" kern="0" spc="48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ADOÇÃO EM PEQUENOS NEGÓCIOS</a:t>
            </a:r>
            <a:endParaRPr lang="en-US" sz="602" dirty="0"/>
          </a:p>
        </p:txBody>
      </p:sp>
      <p:sp>
        <p:nvSpPr>
          <p:cNvPr id="18" name="Shape 16"/>
          <p:cNvSpPr/>
          <p:nvPr/>
        </p:nvSpPr>
        <p:spPr>
          <a:xfrm>
            <a:off x="4761026" y="966687"/>
            <a:ext cx="3688427" cy="178798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Shape 17"/>
          <p:cNvSpPr/>
          <p:nvPr/>
        </p:nvSpPr>
        <p:spPr>
          <a:xfrm>
            <a:off x="4761026" y="1034823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8"/>
          <p:cNvSpPr/>
          <p:nvPr/>
        </p:nvSpPr>
        <p:spPr>
          <a:xfrm>
            <a:off x="4761026" y="1034823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Shape 19"/>
          <p:cNvSpPr/>
          <p:nvPr/>
        </p:nvSpPr>
        <p:spPr>
          <a:xfrm>
            <a:off x="4761023" y="1075094"/>
            <a:ext cx="670125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4761021" y="1075094"/>
            <a:ext cx="676275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Bases integradas</a:t>
            </a:r>
            <a:endParaRPr lang="en-US" sz="602" dirty="0"/>
          </a:p>
        </p:txBody>
      </p:sp>
      <p:sp>
        <p:nvSpPr>
          <p:cNvPr id="23" name="Shape 21"/>
          <p:cNvSpPr/>
          <p:nvPr/>
        </p:nvSpPr>
        <p:spPr>
          <a:xfrm>
            <a:off x="8215917" y="1034823"/>
            <a:ext cx="233532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8215912" y="1040576"/>
            <a:ext cx="21907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27%</a:t>
            </a:r>
            <a:endParaRPr lang="en-US" sz="775" dirty="0"/>
          </a:p>
        </p:txBody>
      </p:sp>
      <p:sp>
        <p:nvSpPr>
          <p:cNvPr id="25" name="Shape 23"/>
          <p:cNvSpPr/>
          <p:nvPr/>
        </p:nvSpPr>
        <p:spPr>
          <a:xfrm>
            <a:off x="4761026" y="1236175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1026" y="1236175"/>
            <a:ext cx="2489664" cy="57529"/>
          </a:xfrm>
          <a:prstGeom prst="rect">
            <a:avLst/>
          </a:prstGeom>
        </p:spPr>
      </p:pic>
      <p:sp>
        <p:nvSpPr>
          <p:cNvPr id="27" name="Shape 24"/>
          <p:cNvSpPr/>
          <p:nvPr/>
        </p:nvSpPr>
        <p:spPr>
          <a:xfrm>
            <a:off x="4761026" y="1499011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Shape 25"/>
          <p:cNvSpPr/>
          <p:nvPr/>
        </p:nvSpPr>
        <p:spPr>
          <a:xfrm>
            <a:off x="4761026" y="1499011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9" name="Shape 26"/>
          <p:cNvSpPr/>
          <p:nvPr/>
        </p:nvSpPr>
        <p:spPr>
          <a:xfrm>
            <a:off x="4761023" y="1539282"/>
            <a:ext cx="499695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27"/>
          <p:cNvSpPr/>
          <p:nvPr/>
        </p:nvSpPr>
        <p:spPr>
          <a:xfrm>
            <a:off x="4761021" y="1539282"/>
            <a:ext cx="500063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E-commerce</a:t>
            </a:r>
            <a:endParaRPr lang="en-US" sz="602" dirty="0"/>
          </a:p>
        </p:txBody>
      </p:sp>
      <p:sp>
        <p:nvSpPr>
          <p:cNvPr id="31" name="Shape 28"/>
          <p:cNvSpPr/>
          <p:nvPr/>
        </p:nvSpPr>
        <p:spPr>
          <a:xfrm>
            <a:off x="8208280" y="1499011"/>
            <a:ext cx="241173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2" name="Text 29"/>
          <p:cNvSpPr/>
          <p:nvPr/>
        </p:nvSpPr>
        <p:spPr>
          <a:xfrm>
            <a:off x="8208276" y="1504764"/>
            <a:ext cx="2286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29%</a:t>
            </a:r>
            <a:endParaRPr lang="en-US" sz="775" dirty="0"/>
          </a:p>
        </p:txBody>
      </p:sp>
      <p:sp>
        <p:nvSpPr>
          <p:cNvPr id="33" name="Shape 30"/>
          <p:cNvSpPr/>
          <p:nvPr/>
        </p:nvSpPr>
        <p:spPr>
          <a:xfrm>
            <a:off x="4761026" y="1700363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61026" y="1700363"/>
            <a:ext cx="2674027" cy="57529"/>
          </a:xfrm>
          <a:prstGeom prst="rect">
            <a:avLst/>
          </a:prstGeom>
        </p:spPr>
      </p:pic>
      <p:sp>
        <p:nvSpPr>
          <p:cNvPr id="35" name="Shape 31"/>
          <p:cNvSpPr/>
          <p:nvPr/>
        </p:nvSpPr>
        <p:spPr>
          <a:xfrm>
            <a:off x="4761026" y="1963200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6" name="Shape 32"/>
          <p:cNvSpPr/>
          <p:nvPr/>
        </p:nvSpPr>
        <p:spPr>
          <a:xfrm>
            <a:off x="4761026" y="1963200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3"/>
          <p:cNvSpPr/>
          <p:nvPr/>
        </p:nvSpPr>
        <p:spPr>
          <a:xfrm>
            <a:off x="4761023" y="2003470"/>
            <a:ext cx="649540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4"/>
          <p:cNvSpPr/>
          <p:nvPr/>
        </p:nvSpPr>
        <p:spPr>
          <a:xfrm>
            <a:off x="4761021" y="2003470"/>
            <a:ext cx="647700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Cybersegurança</a:t>
            </a:r>
            <a:endParaRPr lang="en-US" sz="602" dirty="0"/>
          </a:p>
        </p:txBody>
      </p:sp>
      <p:sp>
        <p:nvSpPr>
          <p:cNvPr id="39" name="Shape 35"/>
          <p:cNvSpPr/>
          <p:nvPr/>
        </p:nvSpPr>
        <p:spPr>
          <a:xfrm>
            <a:off x="8203513" y="1963200"/>
            <a:ext cx="24593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6"/>
          <p:cNvSpPr/>
          <p:nvPr/>
        </p:nvSpPr>
        <p:spPr>
          <a:xfrm>
            <a:off x="8203513" y="1968952"/>
            <a:ext cx="23336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34%</a:t>
            </a:r>
            <a:endParaRPr lang="en-US" sz="775" dirty="0"/>
          </a:p>
        </p:txBody>
      </p:sp>
      <p:sp>
        <p:nvSpPr>
          <p:cNvPr id="41" name="Shape 37"/>
          <p:cNvSpPr/>
          <p:nvPr/>
        </p:nvSpPr>
        <p:spPr>
          <a:xfrm>
            <a:off x="4761026" y="2164552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61026" y="2164552"/>
            <a:ext cx="3135158" cy="57529"/>
          </a:xfrm>
          <a:prstGeom prst="rect">
            <a:avLst/>
          </a:prstGeom>
        </p:spPr>
      </p:pic>
      <p:sp>
        <p:nvSpPr>
          <p:cNvPr id="43" name="Shape 38"/>
          <p:cNvSpPr/>
          <p:nvPr/>
        </p:nvSpPr>
        <p:spPr>
          <a:xfrm>
            <a:off x="4761026" y="2427388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4" name="Shape 39"/>
          <p:cNvSpPr/>
          <p:nvPr/>
        </p:nvSpPr>
        <p:spPr>
          <a:xfrm>
            <a:off x="4761026" y="2427388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5" name="Shape 40"/>
          <p:cNvSpPr/>
          <p:nvPr/>
        </p:nvSpPr>
        <p:spPr>
          <a:xfrm>
            <a:off x="4761023" y="2467658"/>
            <a:ext cx="456817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6" name="Text 41"/>
          <p:cNvSpPr/>
          <p:nvPr/>
        </p:nvSpPr>
        <p:spPr>
          <a:xfrm>
            <a:off x="4761021" y="2467658"/>
            <a:ext cx="457200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CRM/dados</a:t>
            </a:r>
            <a:endParaRPr lang="en-US" sz="602" dirty="0"/>
          </a:p>
        </p:txBody>
      </p:sp>
      <p:sp>
        <p:nvSpPr>
          <p:cNvPr id="47" name="Shape 42"/>
          <p:cNvSpPr/>
          <p:nvPr/>
        </p:nvSpPr>
        <p:spPr>
          <a:xfrm>
            <a:off x="8206294" y="2427388"/>
            <a:ext cx="243151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8" name="Text 43"/>
          <p:cNvSpPr/>
          <p:nvPr/>
        </p:nvSpPr>
        <p:spPr>
          <a:xfrm>
            <a:off x="8206294" y="2433141"/>
            <a:ext cx="23336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36%</a:t>
            </a:r>
            <a:endParaRPr lang="en-US" sz="775" dirty="0"/>
          </a:p>
        </p:txBody>
      </p:sp>
      <p:sp>
        <p:nvSpPr>
          <p:cNvPr id="49" name="Shape 44"/>
          <p:cNvSpPr/>
          <p:nvPr/>
        </p:nvSpPr>
        <p:spPr>
          <a:xfrm>
            <a:off x="4761026" y="2628740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61026" y="2628740"/>
            <a:ext cx="3319523" cy="57529"/>
          </a:xfrm>
          <a:prstGeom prst="rect">
            <a:avLst/>
          </a:prstGeom>
        </p:spPr>
      </p:pic>
      <p:pic>
        <p:nvPicPr>
          <p:cNvPr id="5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61026" y="2869733"/>
            <a:ext cx="3688427" cy="333669"/>
          </a:xfrm>
          <a:prstGeom prst="rect">
            <a:avLst/>
          </a:prstGeom>
        </p:spPr>
      </p:pic>
      <p:sp>
        <p:nvSpPr>
          <p:cNvPr id="52" name="Shape 45"/>
          <p:cNvSpPr/>
          <p:nvPr/>
        </p:nvSpPr>
        <p:spPr>
          <a:xfrm>
            <a:off x="4553924" y="3597117"/>
            <a:ext cx="4102636" cy="63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3" name="Shape 46"/>
          <p:cNvSpPr/>
          <p:nvPr/>
        </p:nvSpPr>
        <p:spPr>
          <a:xfrm>
            <a:off x="4553924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4" name="Shape 47"/>
          <p:cNvSpPr/>
          <p:nvPr/>
        </p:nvSpPr>
        <p:spPr>
          <a:xfrm>
            <a:off x="4656758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5" name="Text 48"/>
          <p:cNvSpPr/>
          <p:nvPr/>
        </p:nvSpPr>
        <p:spPr>
          <a:xfrm>
            <a:off x="4656755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56" name="Shape 49"/>
          <p:cNvSpPr/>
          <p:nvPr/>
        </p:nvSpPr>
        <p:spPr>
          <a:xfrm>
            <a:off x="4656758" y="3912898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7" name="Text 50"/>
          <p:cNvSpPr/>
          <p:nvPr/>
        </p:nvSpPr>
        <p:spPr>
          <a:xfrm>
            <a:off x="4656755" y="3907145"/>
            <a:ext cx="10572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Decisões fragmentadas</a:t>
            </a:r>
            <a:endParaRPr lang="en-US" sz="689" dirty="0"/>
          </a:p>
        </p:txBody>
      </p:sp>
      <p:sp>
        <p:nvSpPr>
          <p:cNvPr id="58" name="Shape 51"/>
          <p:cNvSpPr/>
          <p:nvPr/>
        </p:nvSpPr>
        <p:spPr>
          <a:xfrm>
            <a:off x="5962497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9" name="Shape 52"/>
          <p:cNvSpPr/>
          <p:nvPr/>
        </p:nvSpPr>
        <p:spPr>
          <a:xfrm>
            <a:off x="6065330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0" name="Text 53"/>
          <p:cNvSpPr/>
          <p:nvPr/>
        </p:nvSpPr>
        <p:spPr>
          <a:xfrm>
            <a:off x="6065332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61" name="Shape 54"/>
          <p:cNvSpPr/>
          <p:nvPr/>
        </p:nvSpPr>
        <p:spPr>
          <a:xfrm>
            <a:off x="6065330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2" name="Text 55"/>
          <p:cNvSpPr/>
          <p:nvPr/>
        </p:nvSpPr>
        <p:spPr>
          <a:xfrm>
            <a:off x="6065332" y="3907145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Baixa clareza de prioridade</a:t>
            </a:r>
            <a:endParaRPr lang="en-US" sz="689" dirty="0"/>
          </a:p>
        </p:txBody>
      </p:sp>
      <p:sp>
        <p:nvSpPr>
          <p:cNvPr id="63" name="Shape 56"/>
          <p:cNvSpPr/>
          <p:nvPr/>
        </p:nvSpPr>
        <p:spPr>
          <a:xfrm>
            <a:off x="7371052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4" name="Shape 57"/>
          <p:cNvSpPr/>
          <p:nvPr/>
        </p:nvSpPr>
        <p:spPr>
          <a:xfrm>
            <a:off x="7473888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5" name="Text 58"/>
          <p:cNvSpPr/>
          <p:nvPr/>
        </p:nvSpPr>
        <p:spPr>
          <a:xfrm>
            <a:off x="7473888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66" name="Shape 59"/>
          <p:cNvSpPr/>
          <p:nvPr/>
        </p:nvSpPr>
        <p:spPr>
          <a:xfrm>
            <a:off x="7473888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7" name="Text 60"/>
          <p:cNvSpPr/>
          <p:nvPr/>
        </p:nvSpPr>
        <p:spPr>
          <a:xfrm>
            <a:off x="7473888" y="3907146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Aprendizado pouco documentado</a:t>
            </a:r>
            <a:endParaRPr lang="en-US" sz="689" dirty="0"/>
          </a:p>
        </p:txBody>
      </p:sp>
      <p:sp>
        <p:nvSpPr>
          <p:cNvPr id="68" name="Shape 61"/>
          <p:cNvSpPr/>
          <p:nvPr/>
        </p:nvSpPr>
        <p:spPr>
          <a:xfrm>
            <a:off x="569319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" name="Shape 62"/>
          <p:cNvSpPr/>
          <p:nvPr/>
        </p:nvSpPr>
        <p:spPr>
          <a:xfrm>
            <a:off x="569319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0" name="Text 63"/>
          <p:cNvSpPr/>
          <p:nvPr/>
        </p:nvSpPr>
        <p:spPr>
          <a:xfrm>
            <a:off x="569319" y="470868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71" name="Shape 64"/>
          <p:cNvSpPr/>
          <p:nvPr/>
        </p:nvSpPr>
        <p:spPr>
          <a:xfrm>
            <a:off x="6992627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2" name="Text 65"/>
          <p:cNvSpPr/>
          <p:nvPr/>
        </p:nvSpPr>
        <p:spPr>
          <a:xfrm>
            <a:off x="6992615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34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40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40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45" y="500701"/>
            <a:ext cx="3494715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45" y="500701"/>
            <a:ext cx="3494715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87449" y="494948"/>
            <a:ext cx="136207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05 / 20 - COMPORTAMENTO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87445" y="2612020"/>
            <a:ext cx="3494715" cy="162232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487445" y="2612020"/>
            <a:ext cx="3374534" cy="86293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5775" y="2605088"/>
            <a:ext cx="2900363" cy="881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comportamento do cliente reorganiza o jogo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45" y="3699321"/>
            <a:ext cx="3353410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49" y="3699321"/>
            <a:ext cx="3194267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Clientes comparam experiências entre setores e esperam conveniência, transparência e resposta rápida em qualquer relação comercial.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553945" y="500701"/>
            <a:ext cx="4102636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3945" y="500701"/>
            <a:ext cx="4102638" cy="290980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4553945" y="3597117"/>
            <a:ext cx="4102636" cy="63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4"/>
          <p:cNvSpPr/>
          <p:nvPr/>
        </p:nvSpPr>
        <p:spPr>
          <a:xfrm>
            <a:off x="4553945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Shape 15"/>
          <p:cNvSpPr/>
          <p:nvPr/>
        </p:nvSpPr>
        <p:spPr>
          <a:xfrm>
            <a:off x="4656781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6"/>
          <p:cNvSpPr/>
          <p:nvPr/>
        </p:nvSpPr>
        <p:spPr>
          <a:xfrm>
            <a:off x="4656786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20" name="Shape 17"/>
          <p:cNvSpPr/>
          <p:nvPr/>
        </p:nvSpPr>
        <p:spPr>
          <a:xfrm>
            <a:off x="4656781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8"/>
          <p:cNvSpPr/>
          <p:nvPr/>
        </p:nvSpPr>
        <p:spPr>
          <a:xfrm>
            <a:off x="4656786" y="3907145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Menos paciencia para fricção</a:t>
            </a:r>
            <a:endParaRPr lang="en-US" sz="689" dirty="0"/>
          </a:p>
        </p:txBody>
      </p:sp>
      <p:sp>
        <p:nvSpPr>
          <p:cNvPr id="22" name="Shape 19"/>
          <p:cNvSpPr/>
          <p:nvPr/>
        </p:nvSpPr>
        <p:spPr>
          <a:xfrm>
            <a:off x="5962510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0"/>
          <p:cNvSpPr/>
          <p:nvPr/>
        </p:nvSpPr>
        <p:spPr>
          <a:xfrm>
            <a:off x="6065341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1"/>
          <p:cNvSpPr/>
          <p:nvPr/>
        </p:nvSpPr>
        <p:spPr>
          <a:xfrm>
            <a:off x="6065341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2"/>
          <p:cNvSpPr/>
          <p:nvPr/>
        </p:nvSpPr>
        <p:spPr>
          <a:xfrm>
            <a:off x="6065341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3"/>
          <p:cNvSpPr/>
          <p:nvPr/>
        </p:nvSpPr>
        <p:spPr>
          <a:xfrm>
            <a:off x="6065341" y="3907145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Mais valor para confiança</a:t>
            </a:r>
            <a:endParaRPr lang="en-US" sz="689" dirty="0"/>
          </a:p>
        </p:txBody>
      </p:sp>
      <p:sp>
        <p:nvSpPr>
          <p:cNvPr id="27" name="Shape 24"/>
          <p:cNvSpPr/>
          <p:nvPr/>
        </p:nvSpPr>
        <p:spPr>
          <a:xfrm>
            <a:off x="7371076" y="3597117"/>
            <a:ext cx="1285507" cy="637225"/>
          </a:xfrm>
          <a:prstGeom prst="roundRect">
            <a:avLst>
              <a:gd name="adj" fmla="val 1733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8" name="Shape 25"/>
          <p:cNvSpPr/>
          <p:nvPr/>
        </p:nvSpPr>
        <p:spPr>
          <a:xfrm>
            <a:off x="7473911" y="3699950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9" name="Text 26"/>
          <p:cNvSpPr/>
          <p:nvPr/>
        </p:nvSpPr>
        <p:spPr>
          <a:xfrm>
            <a:off x="7473911" y="3694198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0" name="Shape 27"/>
          <p:cNvSpPr/>
          <p:nvPr/>
        </p:nvSpPr>
        <p:spPr>
          <a:xfrm>
            <a:off x="7473911" y="3912898"/>
            <a:ext cx="1079840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8"/>
          <p:cNvSpPr/>
          <p:nvPr/>
        </p:nvSpPr>
        <p:spPr>
          <a:xfrm>
            <a:off x="7473911" y="3907145"/>
            <a:ext cx="108154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Mais expectativa por resposta clara</a:t>
            </a:r>
            <a:endParaRPr lang="en-US" sz="689" dirty="0"/>
          </a:p>
        </p:txBody>
      </p:sp>
      <p:sp>
        <p:nvSpPr>
          <p:cNvPr id="32" name="Shape 29"/>
          <p:cNvSpPr/>
          <p:nvPr/>
        </p:nvSpPr>
        <p:spPr>
          <a:xfrm>
            <a:off x="569328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Shape 30"/>
          <p:cNvSpPr/>
          <p:nvPr/>
        </p:nvSpPr>
        <p:spPr>
          <a:xfrm>
            <a:off x="569328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4" name="Text 31"/>
          <p:cNvSpPr/>
          <p:nvPr/>
        </p:nvSpPr>
        <p:spPr>
          <a:xfrm>
            <a:off x="569328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35" name="Shape 32"/>
          <p:cNvSpPr/>
          <p:nvPr/>
        </p:nvSpPr>
        <p:spPr>
          <a:xfrm>
            <a:off x="6992638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6" name="Text 33"/>
          <p:cNvSpPr/>
          <p:nvPr/>
        </p:nvSpPr>
        <p:spPr>
          <a:xfrm>
            <a:off x="6992648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34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26" y="500701"/>
            <a:ext cx="3494715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26" y="500701"/>
            <a:ext cx="3494715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87431" y="494948"/>
            <a:ext cx="12287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06 / 20 - OPORTUNIDADE</a:t>
            </a:r>
            <a:endParaRPr lang="en-US" sz="646" dirty="0"/>
          </a:p>
        </p:txBody>
      </p:sp>
      <p:sp>
        <p:nvSpPr>
          <p:cNvPr id="9" name="Shape 7"/>
          <p:cNvSpPr/>
          <p:nvPr/>
        </p:nvSpPr>
        <p:spPr>
          <a:xfrm>
            <a:off x="487426" y="2899666"/>
            <a:ext cx="3494715" cy="1334676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487426" y="2899666"/>
            <a:ext cx="3374534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5775" y="2895600"/>
            <a:ext cx="2781300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oportunidade está na conexão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26" y="3699321"/>
            <a:ext cx="3353410" cy="53502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32" y="3699321"/>
            <a:ext cx="2900346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Transformar conhecimento do mercado local em produtos, canais e ofertas que resolvem dores reais com mais consistência.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553927" y="500701"/>
            <a:ext cx="4102636" cy="37336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553927" y="500701"/>
            <a:ext cx="4102636" cy="3019111"/>
          </a:xfrm>
          <a:prstGeom prst="roundRect">
            <a:avLst>
              <a:gd name="adj" fmla="val 365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761030" y="707806"/>
            <a:ext cx="3688427" cy="1208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761030" y="707806"/>
            <a:ext cx="1200150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4"/>
              </a:lnSpc>
              <a:buNone/>
            </a:pPr>
            <a:r>
              <a:rPr lang="en-US" sz="602" b="1" kern="0" spc="48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BASE DIGITAL DISPONÍVEL</a:t>
            </a:r>
            <a:endParaRPr lang="en-US" sz="602" dirty="0"/>
          </a:p>
        </p:txBody>
      </p:sp>
      <p:sp>
        <p:nvSpPr>
          <p:cNvPr id="18" name="Shape 16"/>
          <p:cNvSpPr/>
          <p:nvPr/>
        </p:nvSpPr>
        <p:spPr>
          <a:xfrm>
            <a:off x="4761030" y="966687"/>
            <a:ext cx="3688427" cy="17994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Shape 17"/>
          <p:cNvSpPr/>
          <p:nvPr/>
        </p:nvSpPr>
        <p:spPr>
          <a:xfrm>
            <a:off x="4761030" y="1036261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0" name="Shape 18"/>
          <p:cNvSpPr/>
          <p:nvPr/>
        </p:nvSpPr>
        <p:spPr>
          <a:xfrm>
            <a:off x="4761030" y="1036261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Shape 19"/>
          <p:cNvSpPr/>
          <p:nvPr/>
        </p:nvSpPr>
        <p:spPr>
          <a:xfrm>
            <a:off x="4761030" y="1076532"/>
            <a:ext cx="522886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4761030" y="1076532"/>
            <a:ext cx="519113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Novos canais</a:t>
            </a:r>
            <a:endParaRPr lang="en-US" sz="602" dirty="0"/>
          </a:p>
        </p:txBody>
      </p:sp>
      <p:sp>
        <p:nvSpPr>
          <p:cNvPr id="23" name="Shape 21"/>
          <p:cNvSpPr/>
          <p:nvPr/>
        </p:nvSpPr>
        <p:spPr>
          <a:xfrm>
            <a:off x="8202988" y="1036261"/>
            <a:ext cx="246476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8202988" y="1042014"/>
            <a:ext cx="23336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49%</a:t>
            </a:r>
            <a:endParaRPr lang="en-US" sz="775" dirty="0"/>
          </a:p>
        </p:txBody>
      </p:sp>
      <p:sp>
        <p:nvSpPr>
          <p:cNvPr id="25" name="Shape 23"/>
          <p:cNvSpPr/>
          <p:nvPr/>
        </p:nvSpPr>
        <p:spPr>
          <a:xfrm>
            <a:off x="4761030" y="1237613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1030" y="1237613"/>
            <a:ext cx="2008129" cy="57529"/>
          </a:xfrm>
          <a:prstGeom prst="rect">
            <a:avLst/>
          </a:prstGeom>
        </p:spPr>
      </p:pic>
      <p:sp>
        <p:nvSpPr>
          <p:cNvPr id="27" name="Shape 24"/>
          <p:cNvSpPr/>
          <p:nvPr/>
        </p:nvSpPr>
        <p:spPr>
          <a:xfrm>
            <a:off x="4761030" y="1503326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Shape 25"/>
          <p:cNvSpPr/>
          <p:nvPr/>
        </p:nvSpPr>
        <p:spPr>
          <a:xfrm>
            <a:off x="4761030" y="1503326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9" name="Shape 26"/>
          <p:cNvSpPr/>
          <p:nvPr/>
        </p:nvSpPr>
        <p:spPr>
          <a:xfrm>
            <a:off x="4761030" y="1543596"/>
            <a:ext cx="842892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27"/>
          <p:cNvSpPr/>
          <p:nvPr/>
        </p:nvSpPr>
        <p:spPr>
          <a:xfrm>
            <a:off x="4761030" y="1543596"/>
            <a:ext cx="847725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Monitoramento social</a:t>
            </a:r>
            <a:endParaRPr lang="en-US" sz="602" dirty="0"/>
          </a:p>
        </p:txBody>
      </p:sp>
      <p:sp>
        <p:nvSpPr>
          <p:cNvPr id="31" name="Shape 28"/>
          <p:cNvSpPr/>
          <p:nvPr/>
        </p:nvSpPr>
        <p:spPr>
          <a:xfrm>
            <a:off x="8231577" y="1503326"/>
            <a:ext cx="217892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2" name="Text 29"/>
          <p:cNvSpPr/>
          <p:nvPr/>
        </p:nvSpPr>
        <p:spPr>
          <a:xfrm>
            <a:off x="8231572" y="1509079"/>
            <a:ext cx="21431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51%</a:t>
            </a:r>
            <a:endParaRPr lang="en-US" sz="775" dirty="0"/>
          </a:p>
        </p:txBody>
      </p:sp>
      <p:sp>
        <p:nvSpPr>
          <p:cNvPr id="33" name="Shape 30"/>
          <p:cNvSpPr/>
          <p:nvPr/>
        </p:nvSpPr>
        <p:spPr>
          <a:xfrm>
            <a:off x="4761030" y="1704678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61030" y="1704678"/>
            <a:ext cx="2090106" cy="57529"/>
          </a:xfrm>
          <a:prstGeom prst="rect">
            <a:avLst/>
          </a:prstGeom>
        </p:spPr>
      </p:pic>
      <p:sp>
        <p:nvSpPr>
          <p:cNvPr id="35" name="Shape 31"/>
          <p:cNvSpPr/>
          <p:nvPr/>
        </p:nvSpPr>
        <p:spPr>
          <a:xfrm>
            <a:off x="4761030" y="1970391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6" name="Shape 32"/>
          <p:cNvSpPr/>
          <p:nvPr/>
        </p:nvSpPr>
        <p:spPr>
          <a:xfrm>
            <a:off x="4761030" y="1970391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3"/>
          <p:cNvSpPr/>
          <p:nvPr/>
        </p:nvSpPr>
        <p:spPr>
          <a:xfrm>
            <a:off x="4761030" y="2010661"/>
            <a:ext cx="496369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4"/>
          <p:cNvSpPr/>
          <p:nvPr/>
        </p:nvSpPr>
        <p:spPr>
          <a:xfrm>
            <a:off x="4761030" y="2010661"/>
            <a:ext cx="495300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Venda social</a:t>
            </a:r>
            <a:endParaRPr lang="en-US" sz="602" dirty="0"/>
          </a:p>
        </p:txBody>
      </p:sp>
      <p:sp>
        <p:nvSpPr>
          <p:cNvPr id="39" name="Shape 35"/>
          <p:cNvSpPr/>
          <p:nvPr/>
        </p:nvSpPr>
        <p:spPr>
          <a:xfrm>
            <a:off x="8205601" y="1970391"/>
            <a:ext cx="243870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6"/>
          <p:cNvSpPr/>
          <p:nvPr/>
        </p:nvSpPr>
        <p:spPr>
          <a:xfrm>
            <a:off x="8205601" y="1976144"/>
            <a:ext cx="23336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50%</a:t>
            </a:r>
            <a:endParaRPr lang="en-US" sz="775" dirty="0"/>
          </a:p>
        </p:txBody>
      </p:sp>
      <p:sp>
        <p:nvSpPr>
          <p:cNvPr id="41" name="Shape 37"/>
          <p:cNvSpPr/>
          <p:nvPr/>
        </p:nvSpPr>
        <p:spPr>
          <a:xfrm>
            <a:off x="4761030" y="2171743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61030" y="2171743"/>
            <a:ext cx="2049117" cy="57529"/>
          </a:xfrm>
          <a:prstGeom prst="rect">
            <a:avLst/>
          </a:prstGeom>
        </p:spPr>
      </p:pic>
      <p:sp>
        <p:nvSpPr>
          <p:cNvPr id="43" name="Shape 38"/>
          <p:cNvSpPr/>
          <p:nvPr/>
        </p:nvSpPr>
        <p:spPr>
          <a:xfrm>
            <a:off x="4761030" y="2437456"/>
            <a:ext cx="3688427" cy="2588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4" name="Shape 39"/>
          <p:cNvSpPr/>
          <p:nvPr/>
        </p:nvSpPr>
        <p:spPr>
          <a:xfrm>
            <a:off x="4761030" y="2437456"/>
            <a:ext cx="3688427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5" name="Shape 40"/>
          <p:cNvSpPr/>
          <p:nvPr/>
        </p:nvSpPr>
        <p:spPr>
          <a:xfrm>
            <a:off x="4761030" y="2477726"/>
            <a:ext cx="570707" cy="9204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6" name="Text 41"/>
          <p:cNvSpPr/>
          <p:nvPr/>
        </p:nvSpPr>
        <p:spPr>
          <a:xfrm>
            <a:off x="4761030" y="2477726"/>
            <a:ext cx="576263" cy="100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3"/>
              </a:lnSpc>
              <a:buNone/>
            </a:pPr>
            <a:r>
              <a:rPr lang="en-US" sz="60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Internet rápida</a:t>
            </a:r>
            <a:endParaRPr lang="en-US" sz="602" dirty="0"/>
          </a:p>
        </p:txBody>
      </p:sp>
      <p:sp>
        <p:nvSpPr>
          <p:cNvPr id="47" name="Shape 42"/>
          <p:cNvSpPr/>
          <p:nvPr/>
        </p:nvSpPr>
        <p:spPr>
          <a:xfrm>
            <a:off x="8205504" y="2437456"/>
            <a:ext cx="243960" cy="15532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8" name="Text 43"/>
          <p:cNvSpPr/>
          <p:nvPr/>
        </p:nvSpPr>
        <p:spPr>
          <a:xfrm>
            <a:off x="8205499" y="2443208"/>
            <a:ext cx="23336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62"/>
              </a:lnSpc>
              <a:buNone/>
            </a:pPr>
            <a:r>
              <a:rPr lang="en-US" sz="775" b="1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86%</a:t>
            </a:r>
            <a:endParaRPr lang="en-US" sz="775" dirty="0"/>
          </a:p>
        </p:txBody>
      </p:sp>
      <p:sp>
        <p:nvSpPr>
          <p:cNvPr id="49" name="Shape 44"/>
          <p:cNvSpPr/>
          <p:nvPr/>
        </p:nvSpPr>
        <p:spPr>
          <a:xfrm>
            <a:off x="4761030" y="2638808"/>
            <a:ext cx="368842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61030" y="2638808"/>
            <a:ext cx="3524469" cy="57529"/>
          </a:xfrm>
          <a:prstGeom prst="rect">
            <a:avLst/>
          </a:prstGeom>
        </p:spPr>
      </p:pic>
      <p:pic>
        <p:nvPicPr>
          <p:cNvPr id="5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61030" y="2881239"/>
            <a:ext cx="3688427" cy="431469"/>
          </a:xfrm>
          <a:prstGeom prst="rect">
            <a:avLst/>
          </a:prstGeom>
        </p:spPr>
      </p:pic>
      <p:sp>
        <p:nvSpPr>
          <p:cNvPr id="52" name="Shape 45"/>
          <p:cNvSpPr/>
          <p:nvPr/>
        </p:nvSpPr>
        <p:spPr>
          <a:xfrm>
            <a:off x="4553927" y="3706423"/>
            <a:ext cx="4102636" cy="527920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3" name="Shape 46"/>
          <p:cNvSpPr/>
          <p:nvPr/>
        </p:nvSpPr>
        <p:spPr>
          <a:xfrm>
            <a:off x="4553927" y="3706422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4" name="Shape 47"/>
          <p:cNvSpPr/>
          <p:nvPr/>
        </p:nvSpPr>
        <p:spPr>
          <a:xfrm>
            <a:off x="4656762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5" name="Text 48"/>
          <p:cNvSpPr/>
          <p:nvPr/>
        </p:nvSpPr>
        <p:spPr>
          <a:xfrm>
            <a:off x="4656767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56" name="Shape 49"/>
          <p:cNvSpPr/>
          <p:nvPr/>
        </p:nvSpPr>
        <p:spPr>
          <a:xfrm>
            <a:off x="4656762" y="4022203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7" name="Text 50"/>
          <p:cNvSpPr/>
          <p:nvPr/>
        </p:nvSpPr>
        <p:spPr>
          <a:xfrm>
            <a:off x="4656767" y="4016451"/>
            <a:ext cx="6000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Contexto real</a:t>
            </a:r>
            <a:endParaRPr lang="en-US" sz="689" dirty="0"/>
          </a:p>
        </p:txBody>
      </p:sp>
      <p:sp>
        <p:nvSpPr>
          <p:cNvPr id="58" name="Shape 51"/>
          <p:cNvSpPr/>
          <p:nvPr/>
        </p:nvSpPr>
        <p:spPr>
          <a:xfrm>
            <a:off x="5962501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9" name="Shape 52"/>
          <p:cNvSpPr/>
          <p:nvPr/>
        </p:nvSpPr>
        <p:spPr>
          <a:xfrm>
            <a:off x="6065337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0" name="Text 53"/>
          <p:cNvSpPr/>
          <p:nvPr/>
        </p:nvSpPr>
        <p:spPr>
          <a:xfrm>
            <a:off x="6065341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61" name="Shape 54"/>
          <p:cNvSpPr/>
          <p:nvPr/>
        </p:nvSpPr>
        <p:spPr>
          <a:xfrm>
            <a:off x="6065337" y="4022203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2" name="Text 55"/>
          <p:cNvSpPr/>
          <p:nvPr/>
        </p:nvSpPr>
        <p:spPr>
          <a:xfrm>
            <a:off x="6065341" y="4016451"/>
            <a:ext cx="6381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Oferta precisa</a:t>
            </a:r>
            <a:endParaRPr lang="en-US" sz="689" dirty="0"/>
          </a:p>
        </p:txBody>
      </p:sp>
      <p:sp>
        <p:nvSpPr>
          <p:cNvPr id="63" name="Shape 56"/>
          <p:cNvSpPr/>
          <p:nvPr/>
        </p:nvSpPr>
        <p:spPr>
          <a:xfrm>
            <a:off x="7371057" y="3706423"/>
            <a:ext cx="1285507" cy="527920"/>
          </a:xfrm>
          <a:prstGeom prst="roundRect">
            <a:avLst>
              <a:gd name="adj" fmla="val 2092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4" name="Shape 57"/>
          <p:cNvSpPr/>
          <p:nvPr/>
        </p:nvSpPr>
        <p:spPr>
          <a:xfrm>
            <a:off x="7473888" y="3809256"/>
            <a:ext cx="1079840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5" name="Text 58"/>
          <p:cNvSpPr/>
          <p:nvPr/>
        </p:nvSpPr>
        <p:spPr>
          <a:xfrm>
            <a:off x="7473888" y="3803503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66" name="Shape 59"/>
          <p:cNvSpPr/>
          <p:nvPr/>
        </p:nvSpPr>
        <p:spPr>
          <a:xfrm>
            <a:off x="7473888" y="4022203"/>
            <a:ext cx="107984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7" name="Text 60"/>
          <p:cNvSpPr/>
          <p:nvPr/>
        </p:nvSpPr>
        <p:spPr>
          <a:xfrm>
            <a:off x="7473888" y="4016451"/>
            <a:ext cx="9810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89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Execução consistente</a:t>
            </a:r>
            <a:endParaRPr lang="en-US" sz="689" dirty="0"/>
          </a:p>
        </p:txBody>
      </p:sp>
      <p:sp>
        <p:nvSpPr>
          <p:cNvPr id="68" name="Shape 61"/>
          <p:cNvSpPr/>
          <p:nvPr/>
        </p:nvSpPr>
        <p:spPr>
          <a:xfrm>
            <a:off x="569319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" name="Shape 62"/>
          <p:cNvSpPr/>
          <p:nvPr/>
        </p:nvSpPr>
        <p:spPr>
          <a:xfrm>
            <a:off x="569319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0" name="Text 63"/>
          <p:cNvSpPr/>
          <p:nvPr/>
        </p:nvSpPr>
        <p:spPr>
          <a:xfrm>
            <a:off x="569319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71" name="Shape 64"/>
          <p:cNvSpPr/>
          <p:nvPr/>
        </p:nvSpPr>
        <p:spPr>
          <a:xfrm>
            <a:off x="6992629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2" name="Text 65"/>
          <p:cNvSpPr/>
          <p:nvPr/>
        </p:nvSpPr>
        <p:spPr>
          <a:xfrm>
            <a:off x="6992629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25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2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21" y="500701"/>
            <a:ext cx="8169137" cy="25974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17" y="500701"/>
            <a:ext cx="3148372" cy="25974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87417" y="500701"/>
            <a:ext cx="3148372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87412" y="494948"/>
            <a:ext cx="1233488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07 / 20 - INSIGHT VISUAL</a:t>
            </a:r>
            <a:endParaRPr lang="en-US" sz="646" dirty="0"/>
          </a:p>
        </p:txBody>
      </p:sp>
      <p:sp>
        <p:nvSpPr>
          <p:cNvPr id="10" name="Shape 8"/>
          <p:cNvSpPr/>
          <p:nvPr/>
        </p:nvSpPr>
        <p:spPr>
          <a:xfrm>
            <a:off x="487417" y="768751"/>
            <a:ext cx="2530833" cy="57529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412" y="762998"/>
            <a:ext cx="253128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0"/>
              </a:lnSpc>
              <a:buNone/>
            </a:pPr>
            <a:r>
              <a:rPr lang="en-US" sz="2281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Tres sinais para observar agora</a:t>
            </a:r>
            <a:endParaRPr lang="en-US" sz="2281" dirty="0"/>
          </a:p>
        </p:txBody>
      </p:sp>
      <p:sp>
        <p:nvSpPr>
          <p:cNvPr id="12" name="Shape 10"/>
          <p:cNvSpPr/>
          <p:nvPr/>
        </p:nvSpPr>
        <p:spPr>
          <a:xfrm>
            <a:off x="487417" y="1525798"/>
            <a:ext cx="3148372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87412" y="1525798"/>
            <a:ext cx="3152597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sinais simples para sair da opinião e aproximar a conversa de evidências.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125864" y="500701"/>
            <a:ext cx="4530600" cy="259744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125860" y="500701"/>
            <a:ext cx="4530600" cy="813947"/>
          </a:xfrm>
          <a:prstGeom prst="roundRect">
            <a:avLst>
              <a:gd name="adj" fmla="val 1357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4442989" y="746593"/>
            <a:ext cx="398299" cy="32216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442989" y="735087"/>
            <a:ext cx="3905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2410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3x</a:t>
            </a:r>
            <a:endParaRPr lang="en-US" sz="2410" dirty="0"/>
          </a:p>
        </p:txBody>
      </p:sp>
      <p:sp>
        <p:nvSpPr>
          <p:cNvPr id="18" name="Shape 16"/>
          <p:cNvSpPr/>
          <p:nvPr/>
        </p:nvSpPr>
        <p:spPr>
          <a:xfrm>
            <a:off x="5075002" y="844392"/>
            <a:ext cx="3136417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5075002" y="850145"/>
            <a:ext cx="3148013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1"/>
              </a:lnSpc>
              <a:buNone/>
            </a:pPr>
            <a:r>
              <a:rPr lang="en-US" sz="73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mais aprendizado quando hipóteses são testadas em ciclos curtos</a:t>
            </a:r>
            <a:endParaRPr lang="en-US" sz="732" dirty="0"/>
          </a:p>
        </p:txBody>
      </p:sp>
      <p:sp>
        <p:nvSpPr>
          <p:cNvPr id="20" name="Shape 18"/>
          <p:cNvSpPr/>
          <p:nvPr/>
        </p:nvSpPr>
        <p:spPr>
          <a:xfrm>
            <a:off x="4125860" y="1392492"/>
            <a:ext cx="4530600" cy="813947"/>
          </a:xfrm>
          <a:prstGeom prst="roundRect">
            <a:avLst>
              <a:gd name="adj" fmla="val 1357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Shape 19"/>
          <p:cNvSpPr/>
          <p:nvPr/>
        </p:nvSpPr>
        <p:spPr>
          <a:xfrm>
            <a:off x="4442989" y="1638384"/>
            <a:ext cx="1394093" cy="32216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4442989" y="1626879"/>
            <a:ext cx="1357313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2410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87 dias</a:t>
            </a:r>
            <a:endParaRPr lang="en-US" sz="2410" dirty="0"/>
          </a:p>
        </p:txBody>
      </p:sp>
      <p:sp>
        <p:nvSpPr>
          <p:cNvPr id="23" name="Shape 21"/>
          <p:cNvSpPr/>
          <p:nvPr/>
        </p:nvSpPr>
        <p:spPr>
          <a:xfrm>
            <a:off x="6070792" y="1672902"/>
            <a:ext cx="2268536" cy="25312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6070788" y="1678655"/>
            <a:ext cx="227240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1"/>
              </a:lnSpc>
              <a:buNone/>
            </a:pPr>
            <a:r>
              <a:rPr lang="en-US" sz="73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 transformar tese estratégica em sinais reais de mercado</a:t>
            </a:r>
            <a:endParaRPr lang="en-US" sz="732" dirty="0"/>
          </a:p>
        </p:txBody>
      </p:sp>
      <p:sp>
        <p:nvSpPr>
          <p:cNvPr id="25" name="Shape 23"/>
          <p:cNvSpPr/>
          <p:nvPr/>
        </p:nvSpPr>
        <p:spPr>
          <a:xfrm>
            <a:off x="4125860" y="2284284"/>
            <a:ext cx="4530600" cy="813947"/>
          </a:xfrm>
          <a:prstGeom prst="roundRect">
            <a:avLst>
              <a:gd name="adj" fmla="val 1357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6" name="Shape 24"/>
          <p:cNvSpPr/>
          <p:nvPr/>
        </p:nvSpPr>
        <p:spPr>
          <a:xfrm>
            <a:off x="4442989" y="2530176"/>
            <a:ext cx="1792392" cy="32216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7" name="Text 25"/>
          <p:cNvSpPr/>
          <p:nvPr/>
        </p:nvSpPr>
        <p:spPr>
          <a:xfrm>
            <a:off x="4442989" y="2518671"/>
            <a:ext cx="17430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2410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4 camadas</a:t>
            </a:r>
            <a:endParaRPr lang="en-US" sz="2410" dirty="0"/>
          </a:p>
        </p:txBody>
      </p:sp>
      <p:sp>
        <p:nvSpPr>
          <p:cNvPr id="28" name="Shape 26"/>
          <p:cNvSpPr/>
          <p:nvPr/>
        </p:nvSpPr>
        <p:spPr>
          <a:xfrm>
            <a:off x="6469094" y="2564694"/>
            <a:ext cx="1870237" cy="25312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9" name="Text 27"/>
          <p:cNvSpPr/>
          <p:nvPr/>
        </p:nvSpPr>
        <p:spPr>
          <a:xfrm>
            <a:off x="6469094" y="2570447"/>
            <a:ext cx="18754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1"/>
              </a:lnSpc>
              <a:buNone/>
            </a:pPr>
            <a:r>
              <a:rPr lang="en-US" sz="732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 organizar mercado, produto, tecnologia, execução</a:t>
            </a:r>
            <a:endParaRPr lang="en-US" sz="732" dirty="0"/>
          </a:p>
        </p:txBody>
      </p:sp>
      <p:sp>
        <p:nvSpPr>
          <p:cNvPr id="30" name="Shape 28"/>
          <p:cNvSpPr/>
          <p:nvPr/>
        </p:nvSpPr>
        <p:spPr>
          <a:xfrm>
            <a:off x="487421" y="4176813"/>
            <a:ext cx="8169137" cy="57529"/>
          </a:xfrm>
          <a:prstGeom prst="roundRect">
            <a:avLst>
              <a:gd name="adj" fmla="val 191981265"/>
            </a:avLst>
          </a:prstGeom>
          <a:solidFill>
            <a:srgbClr val="000000">
              <a:alpha val="10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1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421" y="4176813"/>
            <a:ext cx="5554978" cy="57529"/>
          </a:xfrm>
          <a:prstGeom prst="rect">
            <a:avLst/>
          </a:prstGeom>
        </p:spPr>
      </p:pic>
      <p:sp>
        <p:nvSpPr>
          <p:cNvPr id="32" name="Shape 29"/>
          <p:cNvSpPr/>
          <p:nvPr/>
        </p:nvSpPr>
        <p:spPr>
          <a:xfrm>
            <a:off x="569309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Shape 30"/>
          <p:cNvSpPr/>
          <p:nvPr/>
        </p:nvSpPr>
        <p:spPr>
          <a:xfrm>
            <a:off x="569309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4" name="Text 31"/>
          <p:cNvSpPr/>
          <p:nvPr/>
        </p:nvSpPr>
        <p:spPr>
          <a:xfrm>
            <a:off x="569309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35" name="Shape 32"/>
          <p:cNvSpPr/>
          <p:nvPr/>
        </p:nvSpPr>
        <p:spPr>
          <a:xfrm>
            <a:off x="6992620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6" name="Text 33"/>
          <p:cNvSpPr/>
          <p:nvPr/>
        </p:nvSpPr>
        <p:spPr>
          <a:xfrm>
            <a:off x="6992629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D4D4D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84734" y="97997"/>
            <a:ext cx="8974547" cy="4947506"/>
          </a:xfrm>
          <a:prstGeom prst="roundRect">
            <a:avLst>
              <a:gd name="adj" fmla="val 2233"/>
            </a:avLst>
          </a:prstGeom>
          <a:solidFill>
            <a:srgbClr val="ECECE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87431" y="500701"/>
            <a:ext cx="8169137" cy="414209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487431" y="500701"/>
            <a:ext cx="8169137" cy="69610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87426" y="500701"/>
            <a:ext cx="3459748" cy="69610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87421" y="500701"/>
            <a:ext cx="3459748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87417" y="494948"/>
            <a:ext cx="108585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5FC318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 / 20 - FRAMEWORK</a:t>
            </a:r>
            <a:endParaRPr lang="en-US" sz="646" dirty="0"/>
          </a:p>
        </p:txBody>
      </p:sp>
      <p:sp>
        <p:nvSpPr>
          <p:cNvPr id="10" name="Shape 8"/>
          <p:cNvSpPr/>
          <p:nvPr/>
        </p:nvSpPr>
        <p:spPr>
          <a:xfrm>
            <a:off x="487421" y="748076"/>
            <a:ext cx="3080057" cy="4487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487417" y="748076"/>
            <a:ext cx="30835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2"/>
              </a:lnSpc>
              <a:buNone/>
            </a:pPr>
            <a:r>
              <a:rPr lang="en-US" sz="1850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Mercado + Produto + Tecnologia + Execução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4437245" y="500701"/>
            <a:ext cx="3592964" cy="398839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4437245" y="542859"/>
            <a:ext cx="3595572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 framework enxuto para organizar decisões sem transformar estratégia em burocracia.</a:t>
            </a:r>
            <a:endParaRPr lang="en-US" sz="947" dirty="0"/>
          </a:p>
        </p:txBody>
      </p:sp>
      <p:sp>
        <p:nvSpPr>
          <p:cNvPr id="14" name="Shape 12"/>
          <p:cNvSpPr/>
          <p:nvPr/>
        </p:nvSpPr>
        <p:spPr>
          <a:xfrm>
            <a:off x="487431" y="1346109"/>
            <a:ext cx="8169137" cy="2888233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87426" y="1346109"/>
            <a:ext cx="3978410" cy="1406587"/>
          </a:xfrm>
          <a:prstGeom prst="roundRect">
            <a:avLst>
              <a:gd name="adj" fmla="val 785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694260" y="1552945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694260" y="1547192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01</a:t>
            </a:r>
            <a:endParaRPr lang="en-US" sz="646" dirty="0"/>
          </a:p>
        </p:txBody>
      </p:sp>
      <p:sp>
        <p:nvSpPr>
          <p:cNvPr id="18" name="Shape 16"/>
          <p:cNvSpPr/>
          <p:nvPr/>
        </p:nvSpPr>
        <p:spPr>
          <a:xfrm>
            <a:off x="694260" y="1840591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694260" y="1840591"/>
            <a:ext cx="7048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Mercado</a:t>
            </a:r>
            <a:endParaRPr lang="en-US" sz="1205" dirty="0"/>
          </a:p>
        </p:txBody>
      </p:sp>
      <p:sp>
        <p:nvSpPr>
          <p:cNvPr id="20" name="Shape 18"/>
          <p:cNvSpPr/>
          <p:nvPr/>
        </p:nvSpPr>
        <p:spPr>
          <a:xfrm>
            <a:off x="694260" y="2093719"/>
            <a:ext cx="1742054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694260" y="2093719"/>
            <a:ext cx="174205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Onde existe valor real para capturar.</a:t>
            </a:r>
            <a:endParaRPr lang="en-US" sz="646" dirty="0"/>
          </a:p>
        </p:txBody>
      </p:sp>
      <p:sp>
        <p:nvSpPr>
          <p:cNvPr id="22" name="Shape 20"/>
          <p:cNvSpPr/>
          <p:nvPr/>
        </p:nvSpPr>
        <p:spPr>
          <a:xfrm>
            <a:off x="4678156" y="1346109"/>
            <a:ext cx="3978410" cy="1406587"/>
          </a:xfrm>
          <a:prstGeom prst="roundRect">
            <a:avLst>
              <a:gd name="adj" fmla="val 785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4884986" y="1552945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4884986" y="1547192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02</a:t>
            </a:r>
            <a:endParaRPr lang="en-US" sz="646" dirty="0"/>
          </a:p>
        </p:txBody>
      </p:sp>
      <p:sp>
        <p:nvSpPr>
          <p:cNvPr id="25" name="Shape 23"/>
          <p:cNvSpPr/>
          <p:nvPr/>
        </p:nvSpPr>
        <p:spPr>
          <a:xfrm>
            <a:off x="4884986" y="1840591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4"/>
          <p:cNvSpPr/>
          <p:nvPr/>
        </p:nvSpPr>
        <p:spPr>
          <a:xfrm>
            <a:off x="4884986" y="1840591"/>
            <a:ext cx="63817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Produto</a:t>
            </a:r>
            <a:endParaRPr lang="en-US" sz="1205" dirty="0"/>
          </a:p>
        </p:txBody>
      </p:sp>
      <p:sp>
        <p:nvSpPr>
          <p:cNvPr id="27" name="Shape 25"/>
          <p:cNvSpPr/>
          <p:nvPr/>
        </p:nvSpPr>
        <p:spPr>
          <a:xfrm>
            <a:off x="4884986" y="2093719"/>
            <a:ext cx="1742054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4884986" y="2093719"/>
            <a:ext cx="174205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Como a oferta traduz esse valor.</a:t>
            </a:r>
            <a:endParaRPr lang="en-US" sz="646" dirty="0"/>
          </a:p>
        </p:txBody>
      </p:sp>
      <p:sp>
        <p:nvSpPr>
          <p:cNvPr id="29" name="Shape 27"/>
          <p:cNvSpPr/>
          <p:nvPr/>
        </p:nvSpPr>
        <p:spPr>
          <a:xfrm>
            <a:off x="487426" y="2827755"/>
            <a:ext cx="3978410" cy="1406587"/>
          </a:xfrm>
          <a:prstGeom prst="roundRect">
            <a:avLst>
              <a:gd name="adj" fmla="val 785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694260" y="3034590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694260" y="3028836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03</a:t>
            </a:r>
            <a:endParaRPr lang="en-US" sz="646" dirty="0"/>
          </a:p>
        </p:txBody>
      </p:sp>
      <p:sp>
        <p:nvSpPr>
          <p:cNvPr id="32" name="Shape 30"/>
          <p:cNvSpPr/>
          <p:nvPr/>
        </p:nvSpPr>
        <p:spPr>
          <a:xfrm>
            <a:off x="694260" y="3322236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694260" y="3322235"/>
            <a:ext cx="881063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Tecnologia</a:t>
            </a:r>
            <a:endParaRPr lang="en-US" sz="1205" dirty="0"/>
          </a:p>
        </p:txBody>
      </p:sp>
      <p:sp>
        <p:nvSpPr>
          <p:cNvPr id="34" name="Shape 32"/>
          <p:cNvSpPr/>
          <p:nvPr/>
        </p:nvSpPr>
        <p:spPr>
          <a:xfrm>
            <a:off x="694260" y="3575363"/>
            <a:ext cx="1742054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694260" y="3575363"/>
            <a:ext cx="1662113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Quais capacidades sustentam a entrega.</a:t>
            </a:r>
            <a:endParaRPr lang="en-US" sz="646" dirty="0"/>
          </a:p>
        </p:txBody>
      </p:sp>
      <p:sp>
        <p:nvSpPr>
          <p:cNvPr id="36" name="Shape 34"/>
          <p:cNvSpPr/>
          <p:nvPr/>
        </p:nvSpPr>
        <p:spPr>
          <a:xfrm>
            <a:off x="4678156" y="2827755"/>
            <a:ext cx="3978410" cy="1406587"/>
          </a:xfrm>
          <a:prstGeom prst="roundRect">
            <a:avLst>
              <a:gd name="adj" fmla="val 785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4884986" y="3034590"/>
            <a:ext cx="3564739" cy="12656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4884986" y="3028836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8"/>
              </a:lnSpc>
              <a:buNone/>
            </a:pPr>
            <a:r>
              <a:rPr lang="en-US" sz="646" b="1" dirty="0">
                <a:solidFill>
                  <a:srgbClr val="5FC318">
                    <a:alpha val="99000"/>
                  </a:srgbClr>
                </a:solidFill>
                <a:latin typeface="Cousine" pitchFamily="34" charset="0"/>
                <a:ea typeface="Cousine" pitchFamily="34" charset="-122"/>
                <a:cs typeface="Cousine" pitchFamily="34" charset="-120"/>
              </a:rPr>
              <a:t>04</a:t>
            </a:r>
            <a:endParaRPr lang="en-US" sz="646" dirty="0"/>
          </a:p>
        </p:txBody>
      </p:sp>
      <p:sp>
        <p:nvSpPr>
          <p:cNvPr id="39" name="Shape 37"/>
          <p:cNvSpPr/>
          <p:nvPr/>
        </p:nvSpPr>
        <p:spPr>
          <a:xfrm>
            <a:off x="4884986" y="3322236"/>
            <a:ext cx="3564739" cy="161082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8"/>
          <p:cNvSpPr/>
          <p:nvPr/>
        </p:nvSpPr>
        <p:spPr>
          <a:xfrm>
            <a:off x="4884986" y="3322235"/>
            <a:ext cx="7810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5"/>
              </a:lnSpc>
              <a:buNone/>
            </a:pPr>
            <a:r>
              <a:rPr lang="en-US" sz="1205" b="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Execução</a:t>
            </a:r>
            <a:endParaRPr lang="en-US" sz="1205" dirty="0"/>
          </a:p>
        </p:txBody>
      </p:sp>
      <p:sp>
        <p:nvSpPr>
          <p:cNvPr id="41" name="Shape 39"/>
          <p:cNvSpPr/>
          <p:nvPr/>
        </p:nvSpPr>
        <p:spPr>
          <a:xfrm>
            <a:off x="4884986" y="3575363"/>
            <a:ext cx="1742054" cy="21861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2" name="Text 40"/>
          <p:cNvSpPr/>
          <p:nvPr/>
        </p:nvSpPr>
        <p:spPr>
          <a:xfrm>
            <a:off x="4884986" y="3569611"/>
            <a:ext cx="1743133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6"/>
              </a:lnSpc>
              <a:buNone/>
            </a:pPr>
            <a:r>
              <a:rPr lang="en-US" sz="64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Como a rotina transforma plano em resultado.</a:t>
            </a:r>
            <a:endParaRPr lang="en-US" sz="646" dirty="0"/>
          </a:p>
        </p:txBody>
      </p:sp>
      <p:sp>
        <p:nvSpPr>
          <p:cNvPr id="43" name="Shape 41"/>
          <p:cNvSpPr/>
          <p:nvPr/>
        </p:nvSpPr>
        <p:spPr>
          <a:xfrm>
            <a:off x="569309" y="4708688"/>
            <a:ext cx="8005360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4" name="Shape 42"/>
          <p:cNvSpPr/>
          <p:nvPr/>
        </p:nvSpPr>
        <p:spPr>
          <a:xfrm>
            <a:off x="569309" y="4708688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5" name="Text 43"/>
          <p:cNvSpPr/>
          <p:nvPr/>
        </p:nvSpPr>
        <p:spPr>
          <a:xfrm>
            <a:off x="569309" y="4708688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46" name="Shape 44"/>
          <p:cNvSpPr/>
          <p:nvPr/>
        </p:nvSpPr>
        <p:spPr>
          <a:xfrm>
            <a:off x="6992615" y="4708688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7" name="Text 45"/>
          <p:cNvSpPr/>
          <p:nvPr/>
        </p:nvSpPr>
        <p:spPr>
          <a:xfrm>
            <a:off x="6992606" y="4708688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0333" y="-17061"/>
            <a:ext cx="9204662" cy="5177623"/>
          </a:xfrm>
          <a:prstGeom prst="rect">
            <a:avLst/>
          </a:prstGeom>
          <a:solidFill>
            <a:srgbClr val="0C1C1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466669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466669" y="479936"/>
            <a:ext cx="8210668" cy="4183627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66669" y="1478516"/>
            <a:ext cx="8210668" cy="86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466669" y="1472764"/>
            <a:ext cx="1662113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6"/>
              </a:lnSpc>
              <a:buNone/>
            </a:pPr>
            <a:r>
              <a:rPr lang="en-US" sz="646" b="1" kern="0" spc="52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09 / 20 - PRINCÍPIO ESTRATÉGICO</a:t>
            </a:r>
            <a:endParaRPr lang="en-US" sz="646" dirty="0"/>
          </a:p>
        </p:txBody>
      </p:sp>
      <p:sp>
        <p:nvSpPr>
          <p:cNvPr id="7" name="Shape 5"/>
          <p:cNvSpPr/>
          <p:nvPr/>
        </p:nvSpPr>
        <p:spPr>
          <a:xfrm>
            <a:off x="466669" y="1715734"/>
            <a:ext cx="5400009" cy="845678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66669" y="1715734"/>
            <a:ext cx="540198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33"/>
              </a:lnSpc>
              <a:buNone/>
            </a:pPr>
            <a:r>
              <a:rPr lang="en-US" sz="2539" b="1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Estratégia boa aparece no calendário, no indicador e no critério de decisão.</a:t>
            </a:r>
            <a:endParaRPr lang="en-US" sz="2539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669" y="2712337"/>
            <a:ext cx="1477873" cy="34517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466669" y="2897778"/>
            <a:ext cx="4311540" cy="356681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8"/>
          <p:cNvSpPr/>
          <p:nvPr/>
        </p:nvSpPr>
        <p:spPr>
          <a:xfrm>
            <a:off x="466669" y="2897779"/>
            <a:ext cx="431468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73"/>
              </a:lnSpc>
              <a:buNone/>
            </a:pPr>
            <a:r>
              <a:rPr lang="en-US" sz="947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ponto não é parecer inovador. É criar uma rotina que melhora a qualidade das escolhas.</a:t>
            </a:r>
            <a:endParaRPr lang="en-US" sz="947" dirty="0"/>
          </a:p>
        </p:txBody>
      </p:sp>
      <p:sp>
        <p:nvSpPr>
          <p:cNvPr id="12" name="Shape 9"/>
          <p:cNvSpPr/>
          <p:nvPr/>
        </p:nvSpPr>
        <p:spPr>
          <a:xfrm>
            <a:off x="466669" y="4813139"/>
            <a:ext cx="8210668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3" name="Shape 10"/>
          <p:cNvSpPr/>
          <p:nvPr/>
        </p:nvSpPr>
        <p:spPr>
          <a:xfrm>
            <a:off x="466669" y="4813139"/>
            <a:ext cx="14682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466669" y="4813139"/>
            <a:ext cx="14620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MASI NEGÓCIOS - DESIGN SYSTEM</a:t>
            </a:r>
            <a:endParaRPr lang="en-US" sz="559" dirty="0"/>
          </a:p>
        </p:txBody>
      </p:sp>
      <p:sp>
        <p:nvSpPr>
          <p:cNvPr id="15" name="Shape 12"/>
          <p:cNvSpPr/>
          <p:nvPr/>
        </p:nvSpPr>
        <p:spPr>
          <a:xfrm>
            <a:off x="7095288" y="4813139"/>
            <a:ext cx="1582052" cy="109305"/>
          </a:xfrm>
          <a:prstGeom prst="rect">
            <a:avLst/>
          </a:prstGeom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3"/>
          <p:cNvSpPr/>
          <p:nvPr/>
        </p:nvSpPr>
        <p:spPr>
          <a:xfrm>
            <a:off x="7095279" y="4813139"/>
            <a:ext cx="157638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9"/>
              </a:lnSpc>
              <a:buNone/>
            </a:pPr>
            <a:r>
              <a:rPr lang="en-US" sz="559" b="1" kern="0" spc="45" dirty="0">
                <a:solidFill>
                  <a:srgbClr val="FFFFF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FUTURO DOS NEGÓCIOS NO BRASIL</a:t>
            </a:r>
            <a:endParaRPr lang="en-US" sz="5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1274</Words>
  <Application>Microsoft Macintosh PowerPoint</Application>
  <PresentationFormat>Apresentação na tela (16:9)</PresentationFormat>
  <Paragraphs>283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Inter</vt:lpstr>
      <vt:lpstr>Cousine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Lucas Zerlotini</cp:lastModifiedBy>
  <cp:revision>2</cp:revision>
  <dcterms:created xsi:type="dcterms:W3CDTF">2026-05-07T23:54:46Z</dcterms:created>
  <dcterms:modified xsi:type="dcterms:W3CDTF">2026-05-07T23:57:21Z</dcterms:modified>
</cp:coreProperties>
</file>